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4.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29"/>
  </p:notesMasterIdLst>
  <p:sldIdLst>
    <p:sldId id="257" r:id="rId2"/>
    <p:sldId id="300" r:id="rId3"/>
    <p:sldId id="301" r:id="rId4"/>
    <p:sldId id="289" r:id="rId5"/>
    <p:sldId id="258" r:id="rId6"/>
    <p:sldId id="294" r:id="rId7"/>
    <p:sldId id="295" r:id="rId8"/>
    <p:sldId id="296" r:id="rId9"/>
    <p:sldId id="297" r:id="rId10"/>
    <p:sldId id="298" r:id="rId11"/>
    <p:sldId id="299" r:id="rId12"/>
    <p:sldId id="277" r:id="rId13"/>
    <p:sldId id="261" r:id="rId14"/>
    <p:sldId id="288" r:id="rId15"/>
    <p:sldId id="276" r:id="rId16"/>
    <p:sldId id="303" r:id="rId17"/>
    <p:sldId id="283" r:id="rId18"/>
    <p:sldId id="304" r:id="rId19"/>
    <p:sldId id="305" r:id="rId20"/>
    <p:sldId id="306" r:id="rId21"/>
    <p:sldId id="287" r:id="rId22"/>
    <p:sldId id="284" r:id="rId23"/>
    <p:sldId id="263" r:id="rId24"/>
    <p:sldId id="285" r:id="rId25"/>
    <p:sldId id="266" r:id="rId26"/>
    <p:sldId id="267" r:id="rId27"/>
    <p:sldId id="280" r:id="rId28"/>
  </p:sldIdLst>
  <p:sldSz cx="9144000" cy="6858000" type="screen4x3"/>
  <p:notesSz cx="6797675" cy="9928225"/>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virginie tirard" initials="avt"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6" autoAdjust="0"/>
    <p:restoredTop sz="94660"/>
  </p:normalViewPr>
  <p:slideViewPr>
    <p:cSldViewPr>
      <p:cViewPr varScale="1">
        <p:scale>
          <a:sx n="74" d="100"/>
          <a:sy n="74" d="100"/>
        </p:scale>
        <p:origin x="1488" y="72"/>
      </p:cViewPr>
      <p:guideLst>
        <p:guide orient="horz" pos="2160"/>
        <p:guide pos="2880"/>
      </p:guideLst>
    </p:cSldViewPr>
  </p:slideViewPr>
  <p:notesTextViewPr>
    <p:cViewPr>
      <p:scale>
        <a:sx n="1" d="1"/>
        <a:sy n="1" d="1"/>
      </p:scale>
      <p:origin x="0" y="0"/>
    </p:cViewPr>
  </p:notesTextViewPr>
  <p:sorterViewPr>
    <p:cViewPr>
      <p:scale>
        <a:sx n="76" d="100"/>
        <a:sy n="7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7-04T21:58:59.856" idx="2">
    <p:pos x="10" y="10"/>
    <p:text>METTRE LES TEXTE EN FRANCAIS POUR LES IMAGES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7-04T22:15:02.262" idx="7">
    <p:pos x="10" y="10"/>
    <p:text>schéma avec les titres en français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7-04T22:00:26.090" idx="1">
    <p:pos x="10" y="10"/>
    <p:text>mettre l'image avec l'insert en céramique
et la tige AMISTEM et mettre les texte en anglais.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7-04T22:10:38.356" idx="5">
    <p:pos x="10" y="10"/>
    <p:text>mettre les schéma avec les termes en français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CH" dirty="0"/>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DC88DA3-9740-4C28-BF80-C749779D4F7E}" type="datetimeFigureOut">
              <a:rPr lang="it-CH" smtClean="0"/>
              <a:pPr/>
              <a:t>03.04.2016</a:t>
            </a:fld>
            <a:endParaRPr lang="it-CH" dirty="0"/>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CH" dirty="0"/>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CH" dirty="0"/>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0288A4D-934D-4595-942A-DC9E49F645DF}" type="slidenum">
              <a:rPr lang="it-CH" smtClean="0"/>
              <a:pPr/>
              <a:t>‹N°›</a:t>
            </a:fld>
            <a:endParaRPr lang="it-CH" dirty="0"/>
          </a:p>
        </p:txBody>
      </p:sp>
    </p:spTree>
    <p:extLst>
      <p:ext uri="{BB962C8B-B14F-4D97-AF65-F5344CB8AC3E}">
        <p14:creationId xmlns:p14="http://schemas.microsoft.com/office/powerpoint/2010/main" val="243248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1</a:t>
            </a:fld>
            <a:endParaRPr lang="it-CH" dirty="0"/>
          </a:p>
        </p:txBody>
      </p:sp>
    </p:spTree>
    <p:extLst>
      <p:ext uri="{BB962C8B-B14F-4D97-AF65-F5344CB8AC3E}">
        <p14:creationId xmlns:p14="http://schemas.microsoft.com/office/powerpoint/2010/main" val="230139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10</a:t>
            </a:fld>
            <a:endParaRPr lang="it-CH"/>
          </a:p>
        </p:txBody>
      </p:sp>
    </p:spTree>
    <p:extLst>
      <p:ext uri="{BB962C8B-B14F-4D97-AF65-F5344CB8AC3E}">
        <p14:creationId xmlns:p14="http://schemas.microsoft.com/office/powerpoint/2010/main" val="61708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288A4D-934D-4595-942A-DC9E49F645DF}" type="slidenum">
              <a:rPr lang="it-CH" smtClean="0"/>
              <a:pPr/>
              <a:t>11</a:t>
            </a:fld>
            <a:endParaRPr lang="it-CH"/>
          </a:p>
        </p:txBody>
      </p:sp>
    </p:spTree>
    <p:extLst>
      <p:ext uri="{BB962C8B-B14F-4D97-AF65-F5344CB8AC3E}">
        <p14:creationId xmlns:p14="http://schemas.microsoft.com/office/powerpoint/2010/main" val="349084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288A4D-934D-4595-942A-DC9E49F645DF}" type="slidenum">
              <a:rPr lang="it-CH" smtClean="0"/>
              <a:pPr/>
              <a:t>12</a:t>
            </a:fld>
            <a:endParaRPr lang="it-CH"/>
          </a:p>
        </p:txBody>
      </p:sp>
    </p:spTree>
    <p:extLst>
      <p:ext uri="{BB962C8B-B14F-4D97-AF65-F5344CB8AC3E}">
        <p14:creationId xmlns:p14="http://schemas.microsoft.com/office/powerpoint/2010/main" val="149608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288A4D-934D-4595-942A-DC9E49F645DF}" type="slidenum">
              <a:rPr lang="it-CH" smtClean="0"/>
              <a:pPr/>
              <a:t>13</a:t>
            </a:fld>
            <a:endParaRPr lang="it-CH"/>
          </a:p>
        </p:txBody>
      </p:sp>
    </p:spTree>
    <p:extLst>
      <p:ext uri="{BB962C8B-B14F-4D97-AF65-F5344CB8AC3E}">
        <p14:creationId xmlns:p14="http://schemas.microsoft.com/office/powerpoint/2010/main" val="1286297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288A4D-934D-4595-942A-DC9E49F645DF}" type="slidenum">
              <a:rPr lang="it-CH" smtClean="0"/>
              <a:pPr/>
              <a:t>14</a:t>
            </a:fld>
            <a:endParaRPr lang="it-CH"/>
          </a:p>
        </p:txBody>
      </p:sp>
    </p:spTree>
    <p:extLst>
      <p:ext uri="{BB962C8B-B14F-4D97-AF65-F5344CB8AC3E}">
        <p14:creationId xmlns:p14="http://schemas.microsoft.com/office/powerpoint/2010/main" val="242656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15</a:t>
            </a:fld>
            <a:endParaRPr lang="it-CH"/>
          </a:p>
        </p:txBody>
      </p:sp>
    </p:spTree>
    <p:extLst>
      <p:ext uri="{BB962C8B-B14F-4D97-AF65-F5344CB8AC3E}">
        <p14:creationId xmlns:p14="http://schemas.microsoft.com/office/powerpoint/2010/main" val="126465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2CBB0D-7D7F-4F0D-BD92-2ED6D8791574}" type="slidenum">
              <a:rPr lang="it-IT" smtClean="0"/>
              <a:pPr eaLnBrk="1" hangingPunct="1"/>
              <a:t>17</a:t>
            </a:fld>
            <a:endParaRPr lang="it-IT" smtClean="0"/>
          </a:p>
        </p:txBody>
      </p:sp>
      <p:sp>
        <p:nvSpPr>
          <p:cNvPr id="33795" name="Rectangle 7"/>
          <p:cNvSpPr txBox="1">
            <a:spLocks noGrp="1" noChangeArrowheads="1"/>
          </p:cNvSpPr>
          <p:nvPr/>
        </p:nvSpPr>
        <p:spPr bwMode="auto">
          <a:xfrm>
            <a:off x="3849689" y="9429671"/>
            <a:ext cx="2946400" cy="496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AF1FA3D-A105-4D51-8587-4A401314740C}" type="slidenum">
              <a:rPr lang="it-IT" sz="1200"/>
              <a:pPr algn="r" eaLnBrk="1" hangingPunct="1"/>
              <a:t>17</a:t>
            </a:fld>
            <a:endParaRPr lang="it-IT" sz="1200"/>
          </a:p>
        </p:txBody>
      </p:sp>
      <p:sp>
        <p:nvSpPr>
          <p:cNvPr id="33796" name="Rectangle 2"/>
          <p:cNvSpPr>
            <a:spLocks noGrp="1" noRot="1" noChangeAspect="1" noChangeArrowheads="1" noTextEdit="1"/>
          </p:cNvSpPr>
          <p:nvPr>
            <p:ph type="sldImg"/>
          </p:nvPr>
        </p:nvSpPr>
        <p:spPr>
          <a:xfrm>
            <a:off x="919163" y="744538"/>
            <a:ext cx="4960937" cy="3722687"/>
          </a:xfrm>
          <a:ln/>
        </p:spPr>
      </p:sp>
      <p:sp>
        <p:nvSpPr>
          <p:cNvPr id="3379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50000"/>
              </a:spcBef>
            </a:pPr>
            <a:r>
              <a:rPr lang="en-US" smtClean="0"/>
              <a:t>The construction, the form, and the rehabilitation after the operation with these two types of prostheses are different.</a:t>
            </a:r>
          </a:p>
          <a:p>
            <a:pPr eaLnBrk="1" hangingPunct="1"/>
            <a:endParaRPr lang="it-IT" smtClean="0"/>
          </a:p>
        </p:txBody>
      </p:sp>
    </p:spTree>
    <p:extLst>
      <p:ext uri="{BB962C8B-B14F-4D97-AF65-F5344CB8AC3E}">
        <p14:creationId xmlns:p14="http://schemas.microsoft.com/office/powerpoint/2010/main" val="3690941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288A4D-934D-4595-942A-DC9E49F645DF}" type="slidenum">
              <a:rPr lang="it-CH" smtClean="0"/>
              <a:pPr/>
              <a:t>21</a:t>
            </a:fld>
            <a:endParaRPr lang="it-CH"/>
          </a:p>
        </p:txBody>
      </p:sp>
    </p:spTree>
    <p:extLst>
      <p:ext uri="{BB962C8B-B14F-4D97-AF65-F5344CB8AC3E}">
        <p14:creationId xmlns:p14="http://schemas.microsoft.com/office/powerpoint/2010/main" val="1196284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30B357-9B3D-4094-A351-9DEB6865F73D}" type="slidenum">
              <a:rPr lang="it-IT" smtClean="0"/>
              <a:pPr eaLnBrk="1" hangingPunct="1"/>
              <a:t>22</a:t>
            </a:fld>
            <a:endParaRPr lang="it-IT" smtClean="0"/>
          </a:p>
        </p:txBody>
      </p:sp>
      <p:sp>
        <p:nvSpPr>
          <p:cNvPr id="34819" name="Rectangle 7"/>
          <p:cNvSpPr txBox="1">
            <a:spLocks noGrp="1" noChangeArrowheads="1"/>
          </p:cNvSpPr>
          <p:nvPr/>
        </p:nvSpPr>
        <p:spPr bwMode="auto">
          <a:xfrm>
            <a:off x="3849689" y="9429671"/>
            <a:ext cx="2946400" cy="496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FF31811-509B-4754-BAD3-5300A6AB8E13}" type="slidenum">
              <a:rPr lang="it-IT" sz="1200"/>
              <a:pPr algn="r" eaLnBrk="1" hangingPunct="1"/>
              <a:t>22</a:t>
            </a:fld>
            <a:endParaRPr lang="it-IT" sz="1200"/>
          </a:p>
        </p:txBody>
      </p:sp>
      <p:sp>
        <p:nvSpPr>
          <p:cNvPr id="34820" name="Rectangle 2"/>
          <p:cNvSpPr>
            <a:spLocks noGrp="1" noRot="1" noChangeAspect="1" noChangeArrowheads="1" noTextEdit="1"/>
          </p:cNvSpPr>
          <p:nvPr>
            <p:ph type="sldImg"/>
          </p:nvPr>
        </p:nvSpPr>
        <p:spPr>
          <a:xfrm>
            <a:off x="917575" y="744538"/>
            <a:ext cx="4964113" cy="3722687"/>
          </a:xfrm>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50000"/>
              </a:spcBef>
            </a:pPr>
            <a:r>
              <a:rPr lang="en-US" smtClean="0"/>
              <a:t>The construction, the form, and the rehabilitation after the operation with these two types of prostheses are different.</a:t>
            </a:r>
          </a:p>
          <a:p>
            <a:pPr eaLnBrk="1" hangingPunct="1"/>
            <a:endParaRPr lang="it-IT" smtClean="0"/>
          </a:p>
        </p:txBody>
      </p:sp>
    </p:spTree>
    <p:extLst>
      <p:ext uri="{BB962C8B-B14F-4D97-AF65-F5344CB8AC3E}">
        <p14:creationId xmlns:p14="http://schemas.microsoft.com/office/powerpoint/2010/main" val="312763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288A4D-934D-4595-942A-DC9E49F645DF}" type="slidenum">
              <a:rPr lang="it-CH" smtClean="0"/>
              <a:pPr/>
              <a:t>23</a:t>
            </a:fld>
            <a:endParaRPr lang="it-CH"/>
          </a:p>
        </p:txBody>
      </p:sp>
    </p:spTree>
    <p:extLst>
      <p:ext uri="{BB962C8B-B14F-4D97-AF65-F5344CB8AC3E}">
        <p14:creationId xmlns:p14="http://schemas.microsoft.com/office/powerpoint/2010/main" val="325315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a:t>
            </a:r>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2</a:t>
            </a:fld>
            <a:endParaRPr lang="it-CH" dirty="0"/>
          </a:p>
        </p:txBody>
      </p:sp>
    </p:spTree>
    <p:extLst>
      <p:ext uri="{BB962C8B-B14F-4D97-AF65-F5344CB8AC3E}">
        <p14:creationId xmlns:p14="http://schemas.microsoft.com/office/powerpoint/2010/main" val="3192878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r>
              <a:rPr lang="en-GB" sz="1200" dirty="0" smtClean="0">
                <a:solidFill>
                  <a:srgbClr val="002060"/>
                </a:solidFill>
              </a:rPr>
              <a:t>Rehabilitation can usually start the day of the operation, or the day after, subject to your doctor’s approval, based on your post-operative conditions. Standing up and walking with arm crutches can start immediately, with your doctor’s authorisation</a:t>
            </a:r>
            <a:r>
              <a:rPr lang="en-US" sz="1200" dirty="0" smtClean="0">
                <a:solidFill>
                  <a:srgbClr val="002060"/>
                </a:solidFill>
              </a:rPr>
              <a:t>. Depending on the general condition of the patient crutches can generally be removed from third day.</a:t>
            </a:r>
          </a:p>
          <a:p>
            <a:pPr marL="342900" indent="-342900" algn="just"/>
            <a:r>
              <a:rPr lang="en-US" sz="1200" dirty="0" smtClean="0">
                <a:solidFill>
                  <a:srgbClr val="002060"/>
                </a:solidFill>
              </a:rPr>
              <a:t>However be advise that each patient is different: some patients never need crutches and some may keep using the crutches for several weeks.</a:t>
            </a:r>
            <a:endParaRPr lang="it-IT" sz="12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24</a:t>
            </a:fld>
            <a:endParaRPr lang="it-CH"/>
          </a:p>
        </p:txBody>
      </p:sp>
    </p:spTree>
    <p:extLst>
      <p:ext uri="{BB962C8B-B14F-4D97-AF65-F5344CB8AC3E}">
        <p14:creationId xmlns:p14="http://schemas.microsoft.com/office/powerpoint/2010/main" val="1477117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25</a:t>
            </a:fld>
            <a:endParaRPr lang="it-CH" dirty="0"/>
          </a:p>
        </p:txBody>
      </p:sp>
    </p:spTree>
    <p:extLst>
      <p:ext uri="{BB962C8B-B14F-4D97-AF65-F5344CB8AC3E}">
        <p14:creationId xmlns:p14="http://schemas.microsoft.com/office/powerpoint/2010/main" val="1348866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26</a:t>
            </a:fld>
            <a:endParaRPr lang="it-CH" dirty="0"/>
          </a:p>
        </p:txBody>
      </p:sp>
    </p:spTree>
    <p:extLst>
      <p:ext uri="{BB962C8B-B14F-4D97-AF65-F5344CB8AC3E}">
        <p14:creationId xmlns:p14="http://schemas.microsoft.com/office/powerpoint/2010/main" val="2176800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27</a:t>
            </a:fld>
            <a:endParaRPr lang="it-CH" dirty="0"/>
          </a:p>
        </p:txBody>
      </p:sp>
    </p:spTree>
    <p:extLst>
      <p:ext uri="{BB962C8B-B14F-4D97-AF65-F5344CB8AC3E}">
        <p14:creationId xmlns:p14="http://schemas.microsoft.com/office/powerpoint/2010/main" val="70041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Anatomy</a:t>
            </a:r>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3</a:t>
            </a:fld>
            <a:endParaRPr lang="it-CH" dirty="0"/>
          </a:p>
        </p:txBody>
      </p:sp>
    </p:spTree>
    <p:extLst>
      <p:ext uri="{BB962C8B-B14F-4D97-AF65-F5344CB8AC3E}">
        <p14:creationId xmlns:p14="http://schemas.microsoft.com/office/powerpoint/2010/main" val="158681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4</a:t>
            </a:fld>
            <a:endParaRPr lang="it-CH" dirty="0"/>
          </a:p>
        </p:txBody>
      </p:sp>
    </p:spTree>
    <p:extLst>
      <p:ext uri="{BB962C8B-B14F-4D97-AF65-F5344CB8AC3E}">
        <p14:creationId xmlns:p14="http://schemas.microsoft.com/office/powerpoint/2010/main" val="356254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fontAlgn="base">
              <a:spcBef>
                <a:spcPct val="0"/>
              </a:spcBef>
              <a:spcAft>
                <a:spcPct val="0"/>
              </a:spcAft>
              <a:buClr>
                <a:schemeClr val="bg1">
                  <a:lumMod val="65000"/>
                </a:schemeClr>
              </a:buClr>
              <a:buSzPct val="110000"/>
            </a:pPr>
            <a:r>
              <a:rPr lang="it-IT" sz="1200" dirty="0" smtClean="0">
                <a:solidFill>
                  <a:srgbClr val="002060"/>
                </a:solidFill>
                <a:latin typeface="Arial" pitchFamily="34" charset="0"/>
                <a:cs typeface="Arial" pitchFamily="34" charset="0"/>
              </a:rPr>
              <a:t>Hip </a:t>
            </a:r>
            <a:r>
              <a:rPr lang="it-IT" sz="1200" dirty="0" err="1" smtClean="0">
                <a:solidFill>
                  <a:srgbClr val="002060"/>
                </a:solidFill>
                <a:latin typeface="Arial" pitchFamily="34" charset="0"/>
                <a:cs typeface="Arial" pitchFamily="34" charset="0"/>
              </a:rPr>
              <a:t>replacement</a:t>
            </a:r>
            <a:r>
              <a:rPr lang="it-IT" sz="1200" dirty="0" smtClean="0">
                <a:solidFill>
                  <a:srgbClr val="002060"/>
                </a:solidFill>
                <a:latin typeface="Arial" pitchFamily="34" charset="0"/>
                <a:cs typeface="Arial" pitchFamily="34" charset="0"/>
              </a:rPr>
              <a:t> </a:t>
            </a:r>
            <a:r>
              <a:rPr lang="it-IT" sz="1200" dirty="0" err="1" smtClean="0">
                <a:solidFill>
                  <a:srgbClr val="002060"/>
                </a:solidFill>
                <a:latin typeface="Arial" pitchFamily="34" charset="0"/>
                <a:cs typeface="Arial" pitchFamily="34" charset="0"/>
              </a:rPr>
              <a:t>is</a:t>
            </a:r>
            <a:r>
              <a:rPr lang="it-IT" sz="1200" dirty="0" smtClean="0">
                <a:solidFill>
                  <a:srgbClr val="002060"/>
                </a:solidFill>
                <a:latin typeface="Arial" pitchFamily="34" charset="0"/>
                <a:cs typeface="Arial" pitchFamily="34" charset="0"/>
              </a:rPr>
              <a:t> a common treatment for severe </a:t>
            </a:r>
            <a:r>
              <a:rPr lang="it-IT" sz="1200" dirty="0" err="1" smtClean="0">
                <a:solidFill>
                  <a:srgbClr val="002060"/>
                </a:solidFill>
                <a:latin typeface="Arial" pitchFamily="34" charset="0"/>
                <a:cs typeface="Arial" pitchFamily="34" charset="0"/>
              </a:rPr>
              <a:t>osteoarthritis</a:t>
            </a:r>
            <a:r>
              <a:rPr lang="it-IT" sz="1200" dirty="0" smtClean="0">
                <a:solidFill>
                  <a:srgbClr val="002060"/>
                </a:solidFill>
                <a:latin typeface="Arial" pitchFamily="34" charset="0"/>
                <a:cs typeface="Arial" pitchFamily="34" charset="0"/>
              </a:rPr>
              <a:t>. </a:t>
            </a:r>
          </a:p>
          <a:p>
            <a:pPr algn="ctr" fontAlgn="base">
              <a:spcBef>
                <a:spcPct val="0"/>
              </a:spcBef>
              <a:spcAft>
                <a:spcPct val="0"/>
              </a:spcAft>
              <a:buClr>
                <a:schemeClr val="bg1">
                  <a:lumMod val="65000"/>
                </a:schemeClr>
              </a:buClr>
              <a:buSzPct val="110000"/>
            </a:pPr>
            <a:r>
              <a:rPr lang="it-IT" sz="1200" dirty="0" err="1" smtClean="0">
                <a:solidFill>
                  <a:srgbClr val="002060"/>
                </a:solidFill>
                <a:latin typeface="Arial" pitchFamily="34" charset="0"/>
                <a:cs typeface="Arial" pitchFamily="34" charset="0"/>
              </a:rPr>
              <a:t>Successful</a:t>
            </a:r>
            <a:r>
              <a:rPr lang="it-IT" sz="1200" dirty="0" smtClean="0">
                <a:solidFill>
                  <a:srgbClr val="002060"/>
                </a:solidFill>
                <a:latin typeface="Arial" pitchFamily="34" charset="0"/>
                <a:cs typeface="Arial" pitchFamily="34" charset="0"/>
              </a:rPr>
              <a:t> hip </a:t>
            </a:r>
            <a:r>
              <a:rPr lang="it-IT" sz="1200" dirty="0" err="1" smtClean="0">
                <a:solidFill>
                  <a:srgbClr val="002060"/>
                </a:solidFill>
                <a:latin typeface="Arial" pitchFamily="34" charset="0"/>
                <a:cs typeface="Arial" pitchFamily="34" charset="0"/>
              </a:rPr>
              <a:t>replacement</a:t>
            </a:r>
            <a:r>
              <a:rPr lang="it-IT" sz="1200" dirty="0" smtClean="0">
                <a:solidFill>
                  <a:srgbClr val="002060"/>
                </a:solidFill>
                <a:latin typeface="Arial" pitchFamily="34" charset="0"/>
                <a:cs typeface="Arial" pitchFamily="34" charset="0"/>
              </a:rPr>
              <a:t> </a:t>
            </a:r>
            <a:r>
              <a:rPr lang="it-IT" sz="1200" dirty="0" err="1" smtClean="0">
                <a:solidFill>
                  <a:srgbClr val="002060"/>
                </a:solidFill>
                <a:latin typeface="Arial" pitchFamily="34" charset="0"/>
                <a:cs typeface="Arial" pitchFamily="34" charset="0"/>
              </a:rPr>
              <a:t>brings</a:t>
            </a:r>
            <a:r>
              <a:rPr lang="it-IT" sz="1200" dirty="0" smtClean="0">
                <a:solidFill>
                  <a:srgbClr val="002060"/>
                </a:solidFill>
                <a:latin typeface="Arial" pitchFamily="34" charset="0"/>
                <a:cs typeface="Arial" pitchFamily="34" charset="0"/>
              </a:rPr>
              <a:t> </a:t>
            </a:r>
            <a:r>
              <a:rPr lang="it-IT" sz="1200" dirty="0" err="1" smtClean="0">
                <a:solidFill>
                  <a:srgbClr val="002060"/>
                </a:solidFill>
                <a:latin typeface="Arial" pitchFamily="34" charset="0"/>
                <a:cs typeface="Arial" pitchFamily="34" charset="0"/>
              </a:rPr>
              <a:t>dramatic</a:t>
            </a:r>
            <a:r>
              <a:rPr lang="it-IT" sz="1200" dirty="0" smtClean="0">
                <a:solidFill>
                  <a:srgbClr val="002060"/>
                </a:solidFill>
                <a:latin typeface="Arial" pitchFamily="34" charset="0"/>
                <a:cs typeface="Arial" pitchFamily="34" charset="0"/>
              </a:rPr>
              <a:t> </a:t>
            </a:r>
            <a:r>
              <a:rPr lang="it-IT" sz="1200" dirty="0" err="1" smtClean="0">
                <a:solidFill>
                  <a:srgbClr val="002060"/>
                </a:solidFill>
                <a:latin typeface="Arial" pitchFamily="34" charset="0"/>
                <a:cs typeface="Arial" pitchFamily="34" charset="0"/>
              </a:rPr>
              <a:t>pain</a:t>
            </a:r>
            <a:r>
              <a:rPr lang="it-IT" sz="1200" dirty="0" smtClean="0">
                <a:solidFill>
                  <a:srgbClr val="002060"/>
                </a:solidFill>
                <a:latin typeface="Arial" pitchFamily="34" charset="0"/>
                <a:cs typeface="Arial" pitchFamily="34" charset="0"/>
              </a:rPr>
              <a:t> </a:t>
            </a:r>
            <a:r>
              <a:rPr lang="it-IT" sz="1200" dirty="0" err="1" smtClean="0">
                <a:solidFill>
                  <a:srgbClr val="002060"/>
                </a:solidFill>
                <a:latin typeface="Arial" pitchFamily="34" charset="0"/>
                <a:cs typeface="Arial" pitchFamily="34" charset="0"/>
              </a:rPr>
              <a:t>relief</a:t>
            </a:r>
            <a:r>
              <a:rPr lang="it-IT" sz="1200" dirty="0" smtClean="0">
                <a:solidFill>
                  <a:srgbClr val="002060"/>
                </a:solidFill>
                <a:latin typeface="Arial" pitchFamily="34" charset="0"/>
                <a:cs typeface="Arial" pitchFamily="34" charset="0"/>
              </a:rPr>
              <a:t> and </a:t>
            </a:r>
            <a:r>
              <a:rPr lang="it-IT" sz="1200" dirty="0" err="1" smtClean="0">
                <a:solidFill>
                  <a:srgbClr val="002060"/>
                </a:solidFill>
                <a:latin typeface="Arial" pitchFamily="34" charset="0"/>
                <a:cs typeface="Arial" pitchFamily="34" charset="0"/>
              </a:rPr>
              <a:t>improvement</a:t>
            </a:r>
            <a:r>
              <a:rPr lang="it-IT" sz="1200" dirty="0" smtClean="0">
                <a:solidFill>
                  <a:srgbClr val="002060"/>
                </a:solidFill>
                <a:latin typeface="Arial" pitchFamily="34" charset="0"/>
                <a:cs typeface="Arial" pitchFamily="34" charset="0"/>
              </a:rPr>
              <a:t> in the </a:t>
            </a:r>
            <a:r>
              <a:rPr lang="it-IT" sz="1200" dirty="0" err="1" smtClean="0">
                <a:solidFill>
                  <a:srgbClr val="002060"/>
                </a:solidFill>
                <a:latin typeface="Arial" pitchFamily="34" charset="0"/>
                <a:cs typeface="Arial" pitchFamily="34" charset="0"/>
              </a:rPr>
              <a:t>function</a:t>
            </a:r>
            <a:r>
              <a:rPr lang="it-IT" sz="1200" dirty="0" smtClean="0">
                <a:solidFill>
                  <a:srgbClr val="002060"/>
                </a:solidFill>
                <a:latin typeface="Arial" pitchFamily="34" charset="0"/>
                <a:cs typeface="Arial" pitchFamily="34" charset="0"/>
              </a:rPr>
              <a:t> of the hip joint.</a:t>
            </a:r>
          </a:p>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5</a:t>
            </a:fld>
            <a:endParaRPr lang="it-CH"/>
          </a:p>
        </p:txBody>
      </p:sp>
    </p:spTree>
    <p:extLst>
      <p:ext uri="{BB962C8B-B14F-4D97-AF65-F5344CB8AC3E}">
        <p14:creationId xmlns:p14="http://schemas.microsoft.com/office/powerpoint/2010/main" val="171132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288A4D-934D-4595-942A-DC9E49F645DF}" type="slidenum">
              <a:rPr lang="it-CH" smtClean="0"/>
              <a:pPr/>
              <a:t>6</a:t>
            </a:fld>
            <a:endParaRPr lang="it-CH"/>
          </a:p>
        </p:txBody>
      </p:sp>
    </p:spTree>
    <p:extLst>
      <p:ext uri="{BB962C8B-B14F-4D97-AF65-F5344CB8AC3E}">
        <p14:creationId xmlns:p14="http://schemas.microsoft.com/office/powerpoint/2010/main" val="370016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7</a:t>
            </a:fld>
            <a:endParaRPr lang="it-CH"/>
          </a:p>
        </p:txBody>
      </p:sp>
    </p:spTree>
    <p:extLst>
      <p:ext uri="{BB962C8B-B14F-4D97-AF65-F5344CB8AC3E}">
        <p14:creationId xmlns:p14="http://schemas.microsoft.com/office/powerpoint/2010/main" val="56117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8</a:t>
            </a:fld>
            <a:endParaRPr lang="it-CH"/>
          </a:p>
        </p:txBody>
      </p:sp>
    </p:spTree>
    <p:extLst>
      <p:ext uri="{BB962C8B-B14F-4D97-AF65-F5344CB8AC3E}">
        <p14:creationId xmlns:p14="http://schemas.microsoft.com/office/powerpoint/2010/main" val="94764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288A4D-934D-4595-942A-DC9E49F645DF}" type="slidenum">
              <a:rPr lang="it-CH" smtClean="0"/>
              <a:pPr/>
              <a:t>9</a:t>
            </a:fld>
            <a:endParaRPr lang="it-CH"/>
          </a:p>
        </p:txBody>
      </p:sp>
    </p:spTree>
    <p:extLst>
      <p:ext uri="{BB962C8B-B14F-4D97-AF65-F5344CB8AC3E}">
        <p14:creationId xmlns:p14="http://schemas.microsoft.com/office/powerpoint/2010/main" val="317724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671DFCB-EAF0-4802-AEC6-8EC9B6B80C09}" type="datetime1">
              <a:rPr lang="it-CH" smtClean="0"/>
              <a:pPr/>
              <a:t>03.04.2016</a:t>
            </a:fld>
            <a:endParaRPr lang="it-CH" dirty="0"/>
          </a:p>
        </p:txBody>
      </p:sp>
      <p:sp>
        <p:nvSpPr>
          <p:cNvPr id="5" name="Footer Placeholder 4"/>
          <p:cNvSpPr>
            <a:spLocks noGrp="1"/>
          </p:cNvSpPr>
          <p:nvPr>
            <p:ph type="ftr" sz="quarter" idx="11"/>
          </p:nvPr>
        </p:nvSpPr>
        <p:spPr/>
        <p:txBody>
          <a:bodyPr/>
          <a:lstStyle/>
          <a:p>
            <a:endParaRPr lang="it-CH"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27F21-DA4C-44B9-ABAB-34A4C7B4074D}" type="datetime1">
              <a:rPr lang="it-CH" smtClean="0"/>
              <a:pPr/>
              <a:t>03.04.2016</a:t>
            </a:fld>
            <a:endParaRPr lang="it-CH" dirty="0"/>
          </a:p>
        </p:txBody>
      </p:sp>
      <p:sp>
        <p:nvSpPr>
          <p:cNvPr id="6" name="Footer Placeholder 5"/>
          <p:cNvSpPr>
            <a:spLocks noGrp="1"/>
          </p:cNvSpPr>
          <p:nvPr>
            <p:ph type="ftr" sz="quarter" idx="11"/>
          </p:nvPr>
        </p:nvSpPr>
        <p:spPr/>
        <p:txBody>
          <a:bodyPr/>
          <a:lstStyle/>
          <a:p>
            <a:endParaRPr lang="it-CH" dirty="0"/>
          </a:p>
        </p:txBody>
      </p:sp>
      <p:sp>
        <p:nvSpPr>
          <p:cNvPr id="7" name="Slide Number Placeholder 6"/>
          <p:cNvSpPr>
            <a:spLocks noGrp="1"/>
          </p:cNvSpPr>
          <p:nvPr>
            <p:ph type="sldNum" sz="quarter" idx="12"/>
          </p:nvPr>
        </p:nvSpPr>
        <p:spPr/>
        <p:txBody>
          <a:bodyPr/>
          <a:lstStyle/>
          <a:p>
            <a:fld id="{972DED3F-3EC0-414F-BAF3-DFEA13B607B6}" type="slidenum">
              <a:rPr lang="it-CH" smtClean="0"/>
              <a:pPr/>
              <a:t>‹N°›</a:t>
            </a:fld>
            <a:endParaRPr lang="it-CH"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5A835BC-4ACE-4EC4-8BF6-CDBB36959AB8}" type="datetime1">
              <a:rPr lang="it-CH" smtClean="0"/>
              <a:pPr/>
              <a:t>03.04.2016</a:t>
            </a:fld>
            <a:endParaRPr lang="it-CH" dirty="0"/>
          </a:p>
        </p:txBody>
      </p:sp>
      <p:sp>
        <p:nvSpPr>
          <p:cNvPr id="5" name="Footer Placeholder 4"/>
          <p:cNvSpPr>
            <a:spLocks noGrp="1"/>
          </p:cNvSpPr>
          <p:nvPr>
            <p:ph type="ftr" sz="quarter" idx="11"/>
          </p:nvPr>
        </p:nvSpPr>
        <p:spPr/>
        <p:txBody>
          <a:bodyPr/>
          <a:lstStyle/>
          <a:p>
            <a:endParaRPr lang="it-CH" dirty="0"/>
          </a:p>
        </p:txBody>
      </p:sp>
      <p:sp>
        <p:nvSpPr>
          <p:cNvPr id="6" name="Slide Number Placeholder 5"/>
          <p:cNvSpPr>
            <a:spLocks noGrp="1"/>
          </p:cNvSpPr>
          <p:nvPr>
            <p:ph type="sldNum" sz="quarter" idx="12"/>
          </p:nvPr>
        </p:nvSpPr>
        <p:spPr/>
        <p:txBody>
          <a:bodyPr/>
          <a:lstStyle/>
          <a:p>
            <a:fld id="{972DED3F-3EC0-414F-BAF3-DFEA13B607B6}" type="slidenum">
              <a:rPr lang="it-CH" smtClean="0"/>
              <a:pPr/>
              <a:t>‹N°›</a:t>
            </a:fld>
            <a:endParaRPr lang="it-CH"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6A3E973-99DB-40DB-B5FB-35F8D668681D}" type="datetime1">
              <a:rPr lang="it-CH" smtClean="0"/>
              <a:pPr/>
              <a:t>03.04.2016</a:t>
            </a:fld>
            <a:endParaRPr lang="it-CH" dirty="0"/>
          </a:p>
        </p:txBody>
      </p:sp>
      <p:sp>
        <p:nvSpPr>
          <p:cNvPr id="5" name="Footer Placeholder 4"/>
          <p:cNvSpPr>
            <a:spLocks noGrp="1"/>
          </p:cNvSpPr>
          <p:nvPr>
            <p:ph type="ftr" sz="quarter" idx="11"/>
          </p:nvPr>
        </p:nvSpPr>
        <p:spPr/>
        <p:txBody>
          <a:bodyPr/>
          <a:lstStyle/>
          <a:p>
            <a:endParaRPr lang="it-CH" dirty="0"/>
          </a:p>
        </p:txBody>
      </p:sp>
      <p:sp>
        <p:nvSpPr>
          <p:cNvPr id="6" name="Slide Number Placeholder 5"/>
          <p:cNvSpPr>
            <a:spLocks noGrp="1"/>
          </p:cNvSpPr>
          <p:nvPr>
            <p:ph type="sldNum" sz="quarter" idx="12"/>
          </p:nvPr>
        </p:nvSpPr>
        <p:spPr/>
        <p:txBody>
          <a:bodyPr/>
          <a:lstStyle/>
          <a:p>
            <a:fld id="{972DED3F-3EC0-414F-BAF3-DFEA13B607B6}" type="slidenum">
              <a:rPr lang="it-CH" smtClean="0"/>
              <a:pPr/>
              <a:t>‹N°›</a:t>
            </a:fld>
            <a:endParaRPr lang="it-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olo, contenuto 2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en-US"/>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half" idx="3"/>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Rectangle 4"/>
          <p:cNvSpPr>
            <a:spLocks noGrp="1" noChangeArrowheads="1"/>
          </p:cNvSpPr>
          <p:nvPr>
            <p:ph type="dt" sz="half" idx="10"/>
          </p:nvPr>
        </p:nvSpPr>
        <p:spPr/>
        <p:txBody>
          <a:bodyPr/>
          <a:lstStyle>
            <a:lvl1pPr>
              <a:defRPr/>
            </a:lvl1pPr>
          </a:lstStyle>
          <a:p>
            <a:pPr>
              <a:defRPr/>
            </a:pPr>
            <a:fld id="{48F0EA33-2E98-457C-9AD7-627CE2BAAC05}" type="datetime1">
              <a:rPr lang="it-CH" smtClean="0">
                <a:solidFill>
                  <a:srgbClr val="000000"/>
                </a:solidFill>
              </a:rPr>
              <a:pPr>
                <a:defRPr/>
              </a:pPr>
              <a:t>03.04.2016</a:t>
            </a:fld>
            <a:endParaRPr lang="it-IT"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it-IT" dirty="0">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B37FE38-8B7A-4ED6-9A71-E4BC37CAC56E}" type="slidenum">
              <a:rPr lang="it-IT">
                <a:solidFill>
                  <a:srgbClr val="000000"/>
                </a:solidFill>
              </a:rPr>
              <a:pPr>
                <a:defRPr/>
              </a:pPr>
              <a:t>‹N°›</a:t>
            </a:fld>
            <a:endParaRPr lang="it-IT" dirty="0">
              <a:solidFill>
                <a:srgbClr val="000000"/>
              </a:solidFill>
            </a:endParaRPr>
          </a:p>
        </p:txBody>
      </p:sp>
    </p:spTree>
    <p:extLst>
      <p:ext uri="{BB962C8B-B14F-4D97-AF65-F5344CB8AC3E}">
        <p14:creationId xmlns:p14="http://schemas.microsoft.com/office/powerpoint/2010/main" val="267408481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08A9F09-7705-4139-A46C-3EF7B022DD12}" type="datetime1">
              <a:rPr lang="it-CH" smtClean="0"/>
              <a:pPr/>
              <a:t>03.04.2016</a:t>
            </a:fld>
            <a:endParaRPr lang="it-CH" dirty="0"/>
          </a:p>
        </p:txBody>
      </p:sp>
      <p:sp>
        <p:nvSpPr>
          <p:cNvPr id="5" name="Footer Placeholder 4"/>
          <p:cNvSpPr>
            <a:spLocks noGrp="1"/>
          </p:cNvSpPr>
          <p:nvPr>
            <p:ph type="ftr" sz="quarter" idx="11"/>
          </p:nvPr>
        </p:nvSpPr>
        <p:spPr/>
        <p:txBody>
          <a:bodyPr/>
          <a:lstStyle/>
          <a:p>
            <a:endParaRPr lang="it-CH" dirty="0"/>
          </a:p>
        </p:txBody>
      </p:sp>
      <p:sp>
        <p:nvSpPr>
          <p:cNvPr id="6" name="Slide Number Placeholder 5"/>
          <p:cNvSpPr>
            <a:spLocks noGrp="1"/>
          </p:cNvSpPr>
          <p:nvPr>
            <p:ph type="sldNum" sz="quarter" idx="12"/>
          </p:nvPr>
        </p:nvSpPr>
        <p:spPr/>
        <p:txBody>
          <a:bodyPr/>
          <a:lstStyle/>
          <a:p>
            <a:fld id="{972DED3F-3EC0-414F-BAF3-DFEA13B607B6}" type="slidenum">
              <a:rPr lang="it-CH" smtClean="0"/>
              <a:pPr/>
              <a:t>‹N°›</a:t>
            </a:fld>
            <a:endParaRPr lang="it-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6FAC55A-C3A5-48BE-8057-5C5571EF252B}" type="datetime1">
              <a:rPr lang="it-CH" smtClean="0"/>
              <a:pPr/>
              <a:t>03.04.2016</a:t>
            </a:fld>
            <a:endParaRPr lang="it-CH" dirty="0"/>
          </a:p>
        </p:txBody>
      </p:sp>
      <p:sp>
        <p:nvSpPr>
          <p:cNvPr id="5" name="Footer Placeholder 4"/>
          <p:cNvSpPr>
            <a:spLocks noGrp="1"/>
          </p:cNvSpPr>
          <p:nvPr>
            <p:ph type="ftr" sz="quarter" idx="11"/>
          </p:nvPr>
        </p:nvSpPr>
        <p:spPr/>
        <p:txBody>
          <a:bodyPr/>
          <a:lstStyle/>
          <a:p>
            <a:endParaRPr lang="it-CH" dirty="0"/>
          </a:p>
        </p:txBody>
      </p:sp>
      <p:sp>
        <p:nvSpPr>
          <p:cNvPr id="6" name="Slide Number Placeholder 5"/>
          <p:cNvSpPr>
            <a:spLocks noGrp="1"/>
          </p:cNvSpPr>
          <p:nvPr>
            <p:ph type="sldNum" sz="quarter" idx="12"/>
          </p:nvPr>
        </p:nvSpPr>
        <p:spPr/>
        <p:txBody>
          <a:bodyPr/>
          <a:lstStyle/>
          <a:p>
            <a:fld id="{972DED3F-3EC0-414F-BAF3-DFEA13B607B6}" type="slidenum">
              <a:rPr lang="it-CH" smtClean="0"/>
              <a:pPr/>
              <a:t>‹N°›</a:t>
            </a:fld>
            <a:endParaRPr lang="it-CH"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6AC8F-E918-4978-8BBD-8016DF13E24C}" type="datetime1">
              <a:rPr lang="it-CH" smtClean="0"/>
              <a:pPr/>
              <a:t>03.04.2016</a:t>
            </a:fld>
            <a:endParaRPr lang="it-CH" dirty="0"/>
          </a:p>
        </p:txBody>
      </p:sp>
      <p:sp>
        <p:nvSpPr>
          <p:cNvPr id="5" name="Footer Placeholder 4"/>
          <p:cNvSpPr>
            <a:spLocks noGrp="1"/>
          </p:cNvSpPr>
          <p:nvPr>
            <p:ph type="ftr" sz="quarter" idx="11"/>
          </p:nvPr>
        </p:nvSpPr>
        <p:spPr/>
        <p:txBody>
          <a:bodyPr/>
          <a:lstStyle/>
          <a:p>
            <a:endParaRPr lang="it-CH" dirty="0"/>
          </a:p>
        </p:txBody>
      </p:sp>
      <p:sp>
        <p:nvSpPr>
          <p:cNvPr id="6" name="Slide Number Placeholder 5"/>
          <p:cNvSpPr>
            <a:spLocks noGrp="1"/>
          </p:cNvSpPr>
          <p:nvPr>
            <p:ph type="sldNum" sz="quarter" idx="12"/>
          </p:nvPr>
        </p:nvSpPr>
        <p:spPr/>
        <p:txBody>
          <a:bodyPr/>
          <a:lstStyle/>
          <a:p>
            <a:fld id="{972DED3F-3EC0-414F-BAF3-DFEA13B607B6}" type="slidenum">
              <a:rPr lang="it-CH" smtClean="0"/>
              <a:pPr/>
              <a:t>‹N°›</a:t>
            </a:fld>
            <a:endParaRPr lang="it-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AD30B08-5DA1-46E1-B60A-8D4D0729B94E}" type="datetime1">
              <a:rPr lang="it-CH" smtClean="0"/>
              <a:pPr/>
              <a:t>03.04.2016</a:t>
            </a:fld>
            <a:endParaRPr lang="it-CH" dirty="0"/>
          </a:p>
        </p:txBody>
      </p:sp>
      <p:sp>
        <p:nvSpPr>
          <p:cNvPr id="6" name="Footer Placeholder 5"/>
          <p:cNvSpPr>
            <a:spLocks noGrp="1"/>
          </p:cNvSpPr>
          <p:nvPr>
            <p:ph type="ftr" sz="quarter" idx="11"/>
          </p:nvPr>
        </p:nvSpPr>
        <p:spPr/>
        <p:txBody>
          <a:bodyPr/>
          <a:lstStyle/>
          <a:p>
            <a:endParaRPr lang="it-CH" dirty="0"/>
          </a:p>
        </p:txBody>
      </p:sp>
      <p:sp>
        <p:nvSpPr>
          <p:cNvPr id="7" name="Slide Number Placeholder 6"/>
          <p:cNvSpPr>
            <a:spLocks noGrp="1"/>
          </p:cNvSpPr>
          <p:nvPr>
            <p:ph type="sldNum" sz="quarter" idx="12"/>
          </p:nvPr>
        </p:nvSpPr>
        <p:spPr/>
        <p:txBody>
          <a:bodyPr/>
          <a:lstStyle/>
          <a:p>
            <a:fld id="{972DED3F-3EC0-414F-BAF3-DFEA13B607B6}" type="slidenum">
              <a:rPr lang="it-CH" smtClean="0"/>
              <a:pPr/>
              <a:t>‹N°›</a:t>
            </a:fld>
            <a:endParaRPr lang="it-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D439088-BFF8-4FAB-A893-6F06E1FD329B}" type="datetime1">
              <a:rPr lang="it-CH" smtClean="0"/>
              <a:pPr/>
              <a:t>03.04.2016</a:t>
            </a:fld>
            <a:endParaRPr lang="it-CH" dirty="0"/>
          </a:p>
        </p:txBody>
      </p:sp>
      <p:sp>
        <p:nvSpPr>
          <p:cNvPr id="8" name="Footer Placeholder 7"/>
          <p:cNvSpPr>
            <a:spLocks noGrp="1"/>
          </p:cNvSpPr>
          <p:nvPr>
            <p:ph type="ftr" sz="quarter" idx="11"/>
          </p:nvPr>
        </p:nvSpPr>
        <p:spPr/>
        <p:txBody>
          <a:bodyPr/>
          <a:lstStyle/>
          <a:p>
            <a:endParaRPr lang="it-CH" dirty="0"/>
          </a:p>
        </p:txBody>
      </p:sp>
      <p:sp>
        <p:nvSpPr>
          <p:cNvPr id="9" name="Slide Number Placeholder 8"/>
          <p:cNvSpPr>
            <a:spLocks noGrp="1"/>
          </p:cNvSpPr>
          <p:nvPr>
            <p:ph type="sldNum" sz="quarter" idx="12"/>
          </p:nvPr>
        </p:nvSpPr>
        <p:spPr/>
        <p:txBody>
          <a:bodyPr/>
          <a:lstStyle/>
          <a:p>
            <a:fld id="{972DED3F-3EC0-414F-BAF3-DFEA13B607B6}" type="slidenum">
              <a:rPr lang="it-CH" smtClean="0"/>
              <a:pPr/>
              <a:t>‹N°›</a:t>
            </a:fld>
            <a:endParaRPr lang="it-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269E1A9-121D-400A-945B-5AD62D4D16C9}" type="datetime1">
              <a:rPr lang="it-CH" smtClean="0"/>
              <a:pPr/>
              <a:t>03.04.2016</a:t>
            </a:fld>
            <a:endParaRPr lang="it-CH" dirty="0"/>
          </a:p>
        </p:txBody>
      </p:sp>
      <p:sp>
        <p:nvSpPr>
          <p:cNvPr id="4" name="Footer Placeholder 3"/>
          <p:cNvSpPr>
            <a:spLocks noGrp="1"/>
          </p:cNvSpPr>
          <p:nvPr>
            <p:ph type="ftr" sz="quarter" idx="11"/>
          </p:nvPr>
        </p:nvSpPr>
        <p:spPr/>
        <p:txBody>
          <a:bodyPr/>
          <a:lstStyle/>
          <a:p>
            <a:endParaRPr lang="it-CH" dirty="0"/>
          </a:p>
        </p:txBody>
      </p:sp>
      <p:sp>
        <p:nvSpPr>
          <p:cNvPr id="5" name="Slide Number Placeholder 4"/>
          <p:cNvSpPr>
            <a:spLocks noGrp="1"/>
          </p:cNvSpPr>
          <p:nvPr>
            <p:ph type="sldNum" sz="quarter" idx="12"/>
          </p:nvPr>
        </p:nvSpPr>
        <p:spPr/>
        <p:txBody>
          <a:bodyPr/>
          <a:lstStyle/>
          <a:p>
            <a:fld id="{972DED3F-3EC0-414F-BAF3-DFEA13B607B6}" type="slidenum">
              <a:rPr lang="it-CH" smtClean="0"/>
              <a:pPr/>
              <a:t>‹N°›</a:t>
            </a:fld>
            <a:endParaRPr lang="it-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EF4CD-C9E4-451F-AAD4-1AB2B6269DB6}" type="datetime1">
              <a:rPr lang="it-CH" smtClean="0"/>
              <a:pPr/>
              <a:t>03.04.2016</a:t>
            </a:fld>
            <a:endParaRPr lang="it-CH" dirty="0"/>
          </a:p>
        </p:txBody>
      </p:sp>
      <p:sp>
        <p:nvSpPr>
          <p:cNvPr id="3" name="Footer Placeholder 2"/>
          <p:cNvSpPr>
            <a:spLocks noGrp="1"/>
          </p:cNvSpPr>
          <p:nvPr>
            <p:ph type="ftr" sz="quarter" idx="11"/>
          </p:nvPr>
        </p:nvSpPr>
        <p:spPr/>
        <p:txBody>
          <a:bodyPr/>
          <a:lstStyle/>
          <a:p>
            <a:endParaRPr lang="it-CH" dirty="0"/>
          </a:p>
        </p:txBody>
      </p:sp>
      <p:sp>
        <p:nvSpPr>
          <p:cNvPr id="4" name="Slide Number Placeholder 3"/>
          <p:cNvSpPr>
            <a:spLocks noGrp="1"/>
          </p:cNvSpPr>
          <p:nvPr>
            <p:ph type="sldNum" sz="quarter" idx="12"/>
          </p:nvPr>
        </p:nvSpPr>
        <p:spPr/>
        <p:txBody>
          <a:bodyPr/>
          <a:lstStyle/>
          <a:p>
            <a:fld id="{972DED3F-3EC0-414F-BAF3-DFEA13B607B6}" type="slidenum">
              <a:rPr lang="it-CH" smtClean="0"/>
              <a:pPr/>
              <a:t>‹N°›</a:t>
            </a:fld>
            <a:endParaRPr lang="it-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E38E9-6BCB-4A37-BF0F-D8C38899FA79}" type="datetime1">
              <a:rPr lang="it-CH" smtClean="0"/>
              <a:pPr/>
              <a:t>03.04.2016</a:t>
            </a:fld>
            <a:endParaRPr lang="it-CH" dirty="0"/>
          </a:p>
        </p:txBody>
      </p:sp>
      <p:sp>
        <p:nvSpPr>
          <p:cNvPr id="6" name="Footer Placeholder 5"/>
          <p:cNvSpPr>
            <a:spLocks noGrp="1"/>
          </p:cNvSpPr>
          <p:nvPr>
            <p:ph type="ftr" sz="quarter" idx="11"/>
          </p:nvPr>
        </p:nvSpPr>
        <p:spPr/>
        <p:txBody>
          <a:bodyPr/>
          <a:lstStyle/>
          <a:p>
            <a:endParaRPr lang="it-CH"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DAB021C-4B30-4803-BA2E-885D537E8E6C}" type="datetime1">
              <a:rPr lang="it-CH" smtClean="0"/>
              <a:pPr/>
              <a:t>03.04.2016</a:t>
            </a:fld>
            <a:endParaRPr lang="it-CH"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CH"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72DED3F-3EC0-414F-BAF3-DFEA13B607B6}" type="slidenum">
              <a:rPr lang="it-CH" smtClean="0"/>
              <a:pPr/>
              <a:t>‹N°›</a:t>
            </a:fld>
            <a:endParaRPr lang="it-CH" dirty="0"/>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7624" y="1700808"/>
            <a:ext cx="6984776" cy="2376264"/>
          </a:xfrm>
        </p:spPr>
        <p:txBody>
          <a:bodyPr/>
          <a:lstStyle/>
          <a:p>
            <a:r>
              <a:rPr lang="fr-FR" sz="3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Innovation dans</a:t>
            </a:r>
            <a:br>
              <a:rPr lang="fr-FR" sz="3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br>
            <a:r>
              <a:rPr lang="fr-FR" sz="3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l’arthroplastie de la hanche: </a:t>
            </a:r>
            <a:br>
              <a:rPr lang="fr-FR" sz="3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br>
            <a:r>
              <a:rPr lang="fr-FR" sz="3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La Voie Antérieure </a:t>
            </a:r>
            <a:br>
              <a:rPr lang="fr-FR" sz="3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br>
            <a:r>
              <a:rPr lang="fr-FR" sz="3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Mini-Invasive</a:t>
            </a:r>
            <a:endParaRPr lang="fr-FR" sz="36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3"/>
          <p:cNvSpPr txBox="1"/>
          <p:nvPr/>
        </p:nvSpPr>
        <p:spPr>
          <a:xfrm>
            <a:off x="2123728" y="4725144"/>
            <a:ext cx="4392488" cy="707886"/>
          </a:xfrm>
          <a:prstGeom prst="rect">
            <a:avLst/>
          </a:prstGeom>
          <a:noFill/>
        </p:spPr>
        <p:txBody>
          <a:bodyPr wrap="square" rtlCol="0">
            <a:spAutoFit/>
          </a:bodyPr>
          <a:lstStyle/>
          <a:p>
            <a:pPr algn="ctr"/>
            <a:r>
              <a:rPr lang="en-US" sz="2000" dirty="0" err="1" smtClean="0">
                <a:solidFill>
                  <a:srgbClr val="002060"/>
                </a:solidFill>
                <a:latin typeface="Arial" pitchFamily="34" charset="0"/>
                <a:cs typeface="Arial" pitchFamily="34" charset="0"/>
              </a:rPr>
              <a:t>Dr</a:t>
            </a:r>
            <a:r>
              <a:rPr lang="en-US" sz="2000" dirty="0" smtClean="0">
                <a:solidFill>
                  <a:srgbClr val="002060"/>
                </a:solidFill>
                <a:latin typeface="Arial" pitchFamily="34" charset="0"/>
                <a:cs typeface="Arial" pitchFamily="34" charset="0"/>
              </a:rPr>
              <a:t> DIDELOT </a:t>
            </a:r>
            <a:r>
              <a:rPr lang="en-US" sz="2000" dirty="0" err="1" smtClean="0">
                <a:solidFill>
                  <a:srgbClr val="002060"/>
                </a:solidFill>
                <a:latin typeface="Arial" pitchFamily="34" charset="0"/>
                <a:cs typeface="Arial" pitchFamily="34" charset="0"/>
              </a:rPr>
              <a:t>Stéphane</a:t>
            </a:r>
            <a:endParaRPr lang="en-US" sz="2000" dirty="0" smtClean="0">
              <a:solidFill>
                <a:srgbClr val="002060"/>
              </a:solidFill>
              <a:latin typeface="Arial" pitchFamily="34" charset="0"/>
              <a:cs typeface="Arial" pitchFamily="34" charset="0"/>
            </a:endParaRPr>
          </a:p>
          <a:p>
            <a:pPr algn="ctr"/>
            <a:r>
              <a:rPr lang="en-US" sz="2000" dirty="0" err="1" smtClean="0">
                <a:solidFill>
                  <a:srgbClr val="002060"/>
                </a:solidFill>
                <a:latin typeface="Arial" pitchFamily="34" charset="0"/>
                <a:cs typeface="Arial" pitchFamily="34" charset="0"/>
              </a:rPr>
              <a:t>Chirurgien</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Orthopédiste</a:t>
            </a:r>
            <a:endParaRPr lang="en-US"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413703393"/>
      </p:ext>
    </p:extLst>
  </p:cSld>
  <p:clrMapOvr>
    <a:masterClrMapping/>
  </p:clrMapOvr>
  <p:transition advTm="1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43508" y="260648"/>
            <a:ext cx="8856984" cy="1323439"/>
          </a:xfrm>
          <a:prstGeom prst="rect">
            <a:avLst/>
          </a:prstGeom>
        </p:spPr>
        <p:txBody>
          <a:bodyPr wrap="square">
            <a:spAutoFit/>
          </a:bodyPr>
          <a:lstStyle/>
          <a:p>
            <a:pPr lvl="1" algn="ctr"/>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Medicaments anti-inflammatoires et injections analgésiques</a:t>
            </a:r>
            <a:endParaRPr lang="en-US"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37556" y="3501008"/>
            <a:ext cx="32385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Content Placeholder 2"/>
          <p:cNvSpPr>
            <a:spLocks noGrp="1"/>
          </p:cNvSpPr>
          <p:nvPr>
            <p:ph idx="1"/>
          </p:nvPr>
        </p:nvSpPr>
        <p:spPr>
          <a:xfrm>
            <a:off x="140308" y="1988840"/>
            <a:ext cx="8820472" cy="1296144"/>
          </a:xfrm>
        </p:spPr>
        <p:txBody>
          <a:bodyPr>
            <a:normAutofit/>
          </a:bodyPr>
          <a:lstStyle/>
          <a:p>
            <a:pPr lvl="1">
              <a:buClr>
                <a:schemeClr val="bg1">
                  <a:lumMod val="65000"/>
                </a:schemeClr>
              </a:buClr>
              <a:buFont typeface="Arial" pitchFamily="34" charset="0"/>
              <a:buChar char="•"/>
            </a:pPr>
            <a:r>
              <a:rPr lang="fr-CH" sz="2400" dirty="0" smtClean="0">
                <a:solidFill>
                  <a:srgbClr val="002060"/>
                </a:solidFill>
                <a:latin typeface="Arial" pitchFamily="34" charset="0"/>
                <a:cs typeface="Arial" pitchFamily="34" charset="0"/>
              </a:rPr>
              <a:t>Medicaments non-stéroidiens et anti-inflammatoires</a:t>
            </a:r>
          </a:p>
          <a:p>
            <a:pPr marL="349250" lvl="1" indent="0">
              <a:buClr>
                <a:schemeClr val="bg1">
                  <a:lumMod val="65000"/>
                </a:schemeClr>
              </a:buClr>
              <a:buNone/>
            </a:pPr>
            <a:endParaRPr lang="fr-CH" sz="400" dirty="0" smtClean="0">
              <a:solidFill>
                <a:srgbClr val="002060"/>
              </a:solidFill>
              <a:latin typeface="Arial" pitchFamily="34" charset="0"/>
              <a:cs typeface="Arial" pitchFamily="34" charset="0"/>
            </a:endParaRPr>
          </a:p>
          <a:p>
            <a:pPr lvl="1">
              <a:buClr>
                <a:schemeClr val="bg1">
                  <a:lumMod val="65000"/>
                </a:schemeClr>
              </a:buClr>
              <a:buFont typeface="Arial" pitchFamily="34" charset="0"/>
              <a:buChar char="•"/>
            </a:pPr>
            <a:r>
              <a:rPr lang="fr-CH" sz="2400" dirty="0" smtClean="0">
                <a:solidFill>
                  <a:srgbClr val="002060"/>
                </a:solidFill>
                <a:latin typeface="Arial" pitchFamily="34" charset="0"/>
                <a:cs typeface="Arial" pitchFamily="34" charset="0"/>
              </a:rPr>
              <a:t>Injections de corticostéroides</a:t>
            </a:r>
          </a:p>
          <a:p>
            <a:pPr marL="457200" lvl="1" indent="0">
              <a:buNone/>
            </a:pPr>
            <a:endParaRPr lang="en-US" sz="2400" dirty="0" smtClean="0">
              <a:latin typeface="Arial" pitchFamily="34" charset="0"/>
              <a:cs typeface="Arial" pitchFamily="34"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80112" y="3501008"/>
            <a:ext cx="1718497"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872883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646331"/>
          </a:xfrm>
          <a:prstGeom prst="rect">
            <a:avLst/>
          </a:prstGeom>
        </p:spPr>
        <p:txBody>
          <a:bodyPr wrap="square">
            <a:spAutoFit/>
          </a:bodyPr>
          <a:lstStyle/>
          <a:p>
            <a:pPr algn="ctr"/>
            <a:r>
              <a:rPr lang="en-US" sz="3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TRAITEMENT CHIRURGICAL</a:t>
            </a:r>
            <a:endParaRPr lang="en-US" sz="3600" b="1" strike="sngStrike"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ttangolo 8"/>
          <p:cNvSpPr/>
          <p:nvPr/>
        </p:nvSpPr>
        <p:spPr>
          <a:xfrm>
            <a:off x="2063340" y="961564"/>
            <a:ext cx="5017336" cy="461665"/>
          </a:xfrm>
          <a:prstGeom prst="rect">
            <a:avLst/>
          </a:prstGeom>
        </p:spPr>
        <p:txBody>
          <a:bodyPr wrap="none">
            <a:spAutoFit/>
          </a:bodyPr>
          <a:lstStyle/>
          <a:p>
            <a:pPr marL="0" lvl="1" algn="ctr"/>
            <a:r>
              <a:rPr lang="en-US" sz="2400" b="1" dirty="0" smtClean="0">
                <a:solidFill>
                  <a:srgbClr val="002060"/>
                </a:solidFill>
                <a:latin typeface="Arial" pitchFamily="34" charset="0"/>
                <a:cs typeface="Arial" pitchFamily="34" charset="0"/>
              </a:rPr>
              <a:t>Prothèse </a:t>
            </a:r>
            <a:r>
              <a:rPr lang="en-US" sz="2400" b="1" dirty="0" err="1" smtClean="0">
                <a:solidFill>
                  <a:srgbClr val="002060"/>
                </a:solidFill>
                <a:latin typeface="Arial" pitchFamily="34" charset="0"/>
                <a:cs typeface="Arial" pitchFamily="34" charset="0"/>
              </a:rPr>
              <a:t>Totale</a:t>
            </a:r>
            <a:r>
              <a:rPr lang="en-US" sz="2400" b="1" dirty="0" smtClean="0">
                <a:solidFill>
                  <a:srgbClr val="002060"/>
                </a:solidFill>
                <a:latin typeface="Arial" pitchFamily="34" charset="0"/>
                <a:cs typeface="Arial" pitchFamily="34" charset="0"/>
              </a:rPr>
              <a:t> de </a:t>
            </a:r>
            <a:r>
              <a:rPr lang="en-US" sz="2400" b="1" dirty="0" err="1" smtClean="0">
                <a:solidFill>
                  <a:srgbClr val="002060"/>
                </a:solidFill>
                <a:latin typeface="Arial" pitchFamily="34" charset="0"/>
                <a:cs typeface="Arial" pitchFamily="34" charset="0"/>
              </a:rPr>
              <a:t>Hanche</a:t>
            </a:r>
            <a:r>
              <a:rPr lang="en-US" sz="2400" b="1" dirty="0" smtClean="0">
                <a:solidFill>
                  <a:srgbClr val="002060"/>
                </a:solidFill>
                <a:latin typeface="Arial" pitchFamily="34" charset="0"/>
                <a:cs typeface="Arial" pitchFamily="34" charset="0"/>
              </a:rPr>
              <a:t> (PTH)</a:t>
            </a:r>
            <a:endParaRPr lang="en-US" sz="2400" b="1" dirty="0">
              <a:solidFill>
                <a:srgbClr val="002060"/>
              </a:solidFill>
              <a:latin typeface="Arial" pitchFamily="34" charset="0"/>
              <a:cs typeface="Arial" pitchFamily="34" charset="0"/>
            </a:endParaRP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59267" y="1700808"/>
            <a:ext cx="4625466" cy="43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773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250825" y="1643062"/>
            <a:ext cx="5749925" cy="2722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just">
              <a:buClr>
                <a:schemeClr val="bg1">
                  <a:lumMod val="65000"/>
                </a:schemeClr>
              </a:buClr>
              <a:buSzPct val="110000"/>
            </a:pPr>
            <a:r>
              <a:rPr lang="fr-CH" sz="2400" dirty="0" smtClean="0">
                <a:solidFill>
                  <a:srgbClr val="0F3661"/>
                </a:solidFill>
                <a:latin typeface="Arial" pitchFamily="34" charset="0"/>
                <a:cs typeface="Arial" pitchFamily="34" charset="0"/>
              </a:rPr>
              <a:t>La chirurgie totale de la hanche, également connue sous le nom de arthroplastie de la hanche, est une procédure chirurgicale par laquelle les os et le cartilage endommagés de l’articulation sont remplacés par un implant de prothèse.</a:t>
            </a:r>
            <a:endParaRPr lang="fr-CH" sz="2400" dirty="0">
              <a:solidFill>
                <a:srgbClr val="0F3661"/>
              </a:solidFill>
              <a:latin typeface="Arial" pitchFamily="34" charset="0"/>
              <a:cs typeface="Arial" pitchFamily="34" charset="0"/>
            </a:endParaRPr>
          </a:p>
        </p:txBody>
      </p:sp>
      <p:sp>
        <p:nvSpPr>
          <p:cNvPr id="19460" name="Rectangle 10"/>
          <p:cNvSpPr>
            <a:spLocks noChangeArrowheads="1"/>
          </p:cNvSpPr>
          <p:nvPr/>
        </p:nvSpPr>
        <p:spPr bwMode="auto">
          <a:xfrm>
            <a:off x="2267744" y="4596605"/>
            <a:ext cx="3744416" cy="632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just"/>
            <a:r>
              <a:rPr lang="fr-CH" b="1" dirty="0" smtClean="0">
                <a:solidFill>
                  <a:srgbClr val="002060"/>
                </a:solidFill>
                <a:latin typeface="Arial" pitchFamily="34" charset="0"/>
                <a:cs typeface="Arial" pitchFamily="34" charset="0"/>
              </a:rPr>
              <a:t>ARTHROPLASTIE TOTAL DE LA HANCHE</a:t>
            </a:r>
            <a:endParaRPr lang="it-IT" b="1" dirty="0">
              <a:solidFill>
                <a:srgbClr val="002060"/>
              </a:solidFill>
              <a:latin typeface="Arial" pitchFamily="34" charset="0"/>
              <a:cs typeface="Arial" pitchFamily="34" charset="0"/>
            </a:endParaRPr>
          </a:p>
        </p:txBody>
      </p:sp>
      <p:sp>
        <p:nvSpPr>
          <p:cNvPr id="10" name="Rectangle 10"/>
          <p:cNvSpPr>
            <a:spLocks noChangeArrowheads="1"/>
          </p:cNvSpPr>
          <p:nvPr/>
        </p:nvSpPr>
        <p:spPr bwMode="auto">
          <a:xfrm>
            <a:off x="250825" y="404465"/>
            <a:ext cx="8642350" cy="576263"/>
          </a:xfrm>
          <a:prstGeom prst="rect">
            <a:avLst/>
          </a:prstGeom>
          <a:noFill/>
          <a:ln w="9525">
            <a:noFill/>
            <a:miter lim="800000"/>
            <a:headEnd/>
            <a:tailEnd/>
          </a:ln>
        </p:spPr>
        <p:txBody>
          <a:bodyPr anchor="b"/>
          <a:lstStyle/>
          <a:p>
            <a:pPr algn="ctr" fontAlgn="base">
              <a:spcBef>
                <a:spcPct val="0"/>
              </a:spcBef>
              <a:spcAft>
                <a:spcPct val="0"/>
              </a:spcAft>
            </a:pPr>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Chirurgie Totale de la Hanche</a:t>
            </a:r>
            <a:endParaRPr lang="it-IT"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Immagine 1" descr="Quadra-amistem.jpg"/>
          <p:cNvPicPr>
            <a:picLocks noChangeAspect="1"/>
          </p:cNvPicPr>
          <p:nvPr/>
        </p:nvPicPr>
        <p:blipFill rotWithShape="1">
          <a:blip r:embed="rId3">
            <a:extLst>
              <a:ext uri="{28A0092B-C50C-407E-A947-70E740481C1C}">
                <a14:useLocalDpi xmlns:a14="http://schemas.microsoft.com/office/drawing/2010/main" val="0"/>
              </a:ext>
            </a:extLst>
          </a:blip>
          <a:srcRect l="49938"/>
          <a:stretch/>
        </p:blipFill>
        <p:spPr>
          <a:xfrm>
            <a:off x="6310893" y="1772816"/>
            <a:ext cx="2725603" cy="3599996"/>
          </a:xfrm>
          <a:prstGeom prst="rect">
            <a:avLst/>
          </a:prstGeom>
        </p:spPr>
      </p:pic>
    </p:spTree>
    <p:extLst>
      <p:ext uri="{BB962C8B-B14F-4D97-AF65-F5344CB8AC3E}">
        <p14:creationId xmlns:p14="http://schemas.microsoft.com/office/powerpoint/2010/main" val="2523977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
          <p:cNvSpPr>
            <a:spLocks noChangeArrowheads="1"/>
          </p:cNvSpPr>
          <p:nvPr/>
        </p:nvSpPr>
        <p:spPr bwMode="auto">
          <a:xfrm>
            <a:off x="369515" y="851247"/>
            <a:ext cx="8162925" cy="417513"/>
          </a:xfrm>
          <a:prstGeom prst="rect">
            <a:avLst/>
          </a:prstGeom>
          <a:noFill/>
          <a:ln>
            <a:noFill/>
          </a:ln>
          <a:extLst/>
        </p:spPr>
        <p:txBody>
          <a:bodyPr anchor="b"/>
          <a:lstStyle/>
          <a:p>
            <a:pPr algn="ctr" fontAlgn="base">
              <a:spcBef>
                <a:spcPct val="0"/>
              </a:spcBef>
              <a:spcAft>
                <a:spcPct val="0"/>
              </a:spcAft>
            </a:pPr>
            <a:endParaRPr lang="it-IT" sz="2800" b="1" dirty="0">
              <a:solidFill>
                <a:srgbClr val="002060"/>
              </a:solidFill>
              <a:latin typeface="Arial" pitchFamily="34" charset="0"/>
              <a:cs typeface="Arial" pitchFamily="34" charset="0"/>
            </a:endParaRPr>
          </a:p>
        </p:txBody>
      </p:sp>
      <p:sp>
        <p:nvSpPr>
          <p:cNvPr id="2" name="CasellaDiTesto 1"/>
          <p:cNvSpPr txBox="1"/>
          <p:nvPr/>
        </p:nvSpPr>
        <p:spPr>
          <a:xfrm>
            <a:off x="144016" y="1052736"/>
            <a:ext cx="4860032" cy="3200876"/>
          </a:xfrm>
          <a:prstGeom prst="rect">
            <a:avLst/>
          </a:prstGeom>
          <a:noFill/>
        </p:spPr>
        <p:txBody>
          <a:bodyPr wrap="square" rtlCol="0">
            <a:spAutoFit/>
          </a:bodyPr>
          <a:lstStyle/>
          <a:p>
            <a:r>
              <a:rPr lang="it-CH" sz="2400" dirty="0" smtClean="0">
                <a:solidFill>
                  <a:srgbClr val="002060"/>
                </a:solidFill>
                <a:latin typeface="Arial" pitchFamily="34" charset="0"/>
                <a:cs typeface="Arial" pitchFamily="34" charset="0"/>
              </a:rPr>
              <a:t>Une prothèse de hanche est une articulation artificielle composée par:</a:t>
            </a:r>
          </a:p>
          <a:p>
            <a:endParaRPr lang="it-CH" sz="2400" dirty="0">
              <a:solidFill>
                <a:srgbClr val="002060"/>
              </a:solidFill>
              <a:latin typeface="Arial" pitchFamily="34" charset="0"/>
              <a:cs typeface="Arial" pitchFamily="34" charset="0"/>
            </a:endParaRPr>
          </a:p>
          <a:p>
            <a:pPr marL="285750" indent="-285750">
              <a:lnSpc>
                <a:spcPct val="150000"/>
              </a:lnSpc>
              <a:buClr>
                <a:schemeClr val="bg1">
                  <a:lumMod val="65000"/>
                </a:schemeClr>
              </a:buClr>
              <a:buSzPct val="110000"/>
              <a:buFont typeface="Arial" pitchFamily="34" charset="0"/>
              <a:buChar char="•"/>
            </a:pPr>
            <a:r>
              <a:rPr lang="it-CH" sz="2400" dirty="0" smtClean="0">
                <a:solidFill>
                  <a:srgbClr val="002060"/>
                </a:solidFill>
                <a:latin typeface="Arial" pitchFamily="34" charset="0"/>
                <a:cs typeface="Arial" pitchFamily="34" charset="0"/>
              </a:rPr>
              <a:t>Tige fémorale</a:t>
            </a:r>
          </a:p>
          <a:p>
            <a:pPr marL="285750" indent="-285750">
              <a:lnSpc>
                <a:spcPct val="150000"/>
              </a:lnSpc>
              <a:buClr>
                <a:schemeClr val="bg1">
                  <a:lumMod val="65000"/>
                </a:schemeClr>
              </a:buClr>
              <a:buSzPct val="110000"/>
              <a:buFont typeface="Arial" pitchFamily="34" charset="0"/>
              <a:buChar char="•"/>
            </a:pPr>
            <a:r>
              <a:rPr lang="it-CH" sz="2400" dirty="0" smtClean="0">
                <a:solidFill>
                  <a:srgbClr val="002060"/>
                </a:solidFill>
                <a:latin typeface="Arial" pitchFamily="34" charset="0"/>
                <a:cs typeface="Arial" pitchFamily="34" charset="0"/>
              </a:rPr>
              <a:t>Tête (sphère)</a:t>
            </a:r>
          </a:p>
          <a:p>
            <a:pPr marL="285750" indent="-285750">
              <a:lnSpc>
                <a:spcPct val="150000"/>
              </a:lnSpc>
              <a:buClr>
                <a:schemeClr val="bg1">
                  <a:lumMod val="65000"/>
                </a:schemeClr>
              </a:buClr>
              <a:buSzPct val="110000"/>
              <a:buFont typeface="Arial" pitchFamily="34" charset="0"/>
              <a:buChar char="•"/>
            </a:pPr>
            <a:r>
              <a:rPr lang="it-CH" sz="2400" dirty="0" smtClean="0">
                <a:solidFill>
                  <a:srgbClr val="002060"/>
                </a:solidFill>
                <a:latin typeface="Arial" pitchFamily="34" charset="0"/>
                <a:cs typeface="Arial" pitchFamily="34" charset="0"/>
              </a:rPr>
              <a:t>Cupule et insert cotyloidien</a:t>
            </a:r>
            <a:endParaRPr lang="it-CH" sz="2400" dirty="0">
              <a:solidFill>
                <a:srgbClr val="002060"/>
              </a:solidFill>
              <a:latin typeface="Arial" pitchFamily="34" charset="0"/>
              <a:cs typeface="Arial" pitchFamily="34" charset="0"/>
            </a:endParaRPr>
          </a:p>
        </p:txBody>
      </p:sp>
      <p:sp>
        <p:nvSpPr>
          <p:cNvPr id="3" name="CasellaDiTesto 2"/>
          <p:cNvSpPr txBox="1"/>
          <p:nvPr/>
        </p:nvSpPr>
        <p:spPr>
          <a:xfrm>
            <a:off x="144016" y="4820959"/>
            <a:ext cx="4427984" cy="1200328"/>
          </a:xfrm>
          <a:prstGeom prst="rect">
            <a:avLst/>
          </a:prstGeom>
          <a:noFill/>
        </p:spPr>
        <p:txBody>
          <a:bodyPr wrap="square" rtlCol="0">
            <a:spAutoFit/>
          </a:bodyPr>
          <a:lstStyle/>
          <a:p>
            <a:r>
              <a:rPr lang="it-CH" sz="2400" dirty="0" smtClean="0">
                <a:solidFill>
                  <a:srgbClr val="002060"/>
                </a:solidFill>
                <a:latin typeface="Arial" pitchFamily="34" charset="0"/>
                <a:cs typeface="Arial" pitchFamily="34" charset="0"/>
              </a:rPr>
              <a:t>Tous le matériaux utilisés pour l’arthroplastie de la hanche sont hautement biocomp</a:t>
            </a:r>
            <a:r>
              <a:rPr lang="it-CH" sz="2400" dirty="0" smtClean="0">
                <a:solidFill>
                  <a:schemeClr val="accent2"/>
                </a:solidFill>
                <a:latin typeface="Arial" pitchFamily="34" charset="0"/>
                <a:cs typeface="Arial" pitchFamily="34" charset="0"/>
              </a:rPr>
              <a:t>atibles</a:t>
            </a:r>
            <a:endParaRPr lang="it-CH" sz="2400" dirty="0">
              <a:solidFill>
                <a:schemeClr val="accent2"/>
              </a:solidFill>
              <a:latin typeface="Arial" pitchFamily="34" charset="0"/>
              <a:cs typeface="Arial" pitchFamily="34" charset="0"/>
            </a:endParaRPr>
          </a:p>
        </p:txBody>
      </p:sp>
      <p:sp>
        <p:nvSpPr>
          <p:cNvPr id="7" name="Rectangle 10"/>
          <p:cNvSpPr>
            <a:spLocks noChangeArrowheads="1"/>
          </p:cNvSpPr>
          <p:nvPr/>
        </p:nvSpPr>
        <p:spPr bwMode="auto">
          <a:xfrm>
            <a:off x="0" y="116632"/>
            <a:ext cx="9144000" cy="864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fontAlgn="base">
              <a:spcBef>
                <a:spcPct val="0"/>
              </a:spcBef>
              <a:spcAft>
                <a:spcPct val="0"/>
              </a:spcAft>
            </a:pPr>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Chirurgie Totale de la Hanche</a:t>
            </a:r>
            <a:endParaRPr lang="it-IT"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Line 32"/>
          <p:cNvSpPr>
            <a:spLocks noChangeShapeType="1"/>
          </p:cNvSpPr>
          <p:nvPr/>
        </p:nvSpPr>
        <p:spPr bwMode="auto">
          <a:xfrm>
            <a:off x="5439452" y="2815361"/>
            <a:ext cx="1651678"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CH"/>
          </a:p>
        </p:txBody>
      </p:sp>
      <p:sp>
        <p:nvSpPr>
          <p:cNvPr id="10" name="Rectangle 33"/>
          <p:cNvSpPr>
            <a:spLocks noChangeArrowheads="1"/>
          </p:cNvSpPr>
          <p:nvPr/>
        </p:nvSpPr>
        <p:spPr bwMode="auto">
          <a:xfrm>
            <a:off x="7066508" y="2602878"/>
            <a:ext cx="1609948" cy="418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algn="just"/>
            <a:r>
              <a:rPr lang="it-IT" sz="1600" b="1" dirty="0" smtClean="0">
                <a:solidFill>
                  <a:srgbClr val="0F3661"/>
                </a:solidFill>
              </a:rPr>
              <a:t>Tige fémorale</a:t>
            </a:r>
            <a:endParaRPr lang="it-IT" sz="1600" b="1" dirty="0">
              <a:solidFill>
                <a:srgbClr val="0F3661"/>
              </a:solidFill>
            </a:endParaRPr>
          </a:p>
        </p:txBody>
      </p:sp>
      <p:pic>
        <p:nvPicPr>
          <p:cNvPr id="11" name="Immagine 3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91482" y="980728"/>
            <a:ext cx="3236901" cy="28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Line 37"/>
          <p:cNvSpPr>
            <a:spLocks noChangeShapeType="1"/>
          </p:cNvSpPr>
          <p:nvPr/>
        </p:nvSpPr>
        <p:spPr bwMode="auto">
          <a:xfrm>
            <a:off x="6234023" y="1960395"/>
            <a:ext cx="1163356"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CH"/>
          </a:p>
        </p:txBody>
      </p:sp>
      <p:sp>
        <p:nvSpPr>
          <p:cNvPr id="13" name="Rectangle 38"/>
          <p:cNvSpPr>
            <a:spLocks noChangeArrowheads="1"/>
          </p:cNvSpPr>
          <p:nvPr/>
        </p:nvSpPr>
        <p:spPr bwMode="auto">
          <a:xfrm>
            <a:off x="7372758" y="1738782"/>
            <a:ext cx="1662111" cy="32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algn="just"/>
            <a:r>
              <a:rPr lang="fr-CH" sz="1600" b="1" dirty="0" smtClean="0">
                <a:solidFill>
                  <a:srgbClr val="0F3661"/>
                </a:solidFill>
              </a:rPr>
              <a:t>Tête</a:t>
            </a:r>
            <a:endParaRPr lang="fr-CH" sz="1600" b="1" dirty="0">
              <a:solidFill>
                <a:srgbClr val="0F3661"/>
              </a:solidFill>
            </a:endParaRPr>
          </a:p>
        </p:txBody>
      </p:sp>
      <p:sp>
        <p:nvSpPr>
          <p:cNvPr id="14" name="Rectangle 54"/>
          <p:cNvSpPr>
            <a:spLocks noChangeArrowheads="1"/>
          </p:cNvSpPr>
          <p:nvPr/>
        </p:nvSpPr>
        <p:spPr bwMode="auto">
          <a:xfrm>
            <a:off x="7596336" y="1196752"/>
            <a:ext cx="2483768" cy="360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algn="just"/>
            <a:r>
              <a:rPr lang="fr-CH" sz="1600" b="1" dirty="0" smtClean="0">
                <a:solidFill>
                  <a:srgbClr val="0F3661"/>
                </a:solidFill>
              </a:rPr>
              <a:t>Coupe</a:t>
            </a:r>
            <a:r>
              <a:rPr lang="fr-CH" sz="1600" dirty="0" smtClean="0">
                <a:solidFill>
                  <a:srgbClr val="002060"/>
                </a:solidFill>
              </a:rPr>
              <a:t> </a:t>
            </a:r>
          </a:p>
          <a:p>
            <a:pPr marL="342900" indent="-342900" algn="just"/>
            <a:r>
              <a:rPr lang="fr-CH" sz="1600" b="1" dirty="0" smtClean="0">
                <a:solidFill>
                  <a:srgbClr val="0F3661"/>
                </a:solidFill>
              </a:rPr>
              <a:t>acetabulaire</a:t>
            </a:r>
            <a:endParaRPr lang="fr-CH" sz="1600" b="1" dirty="0">
              <a:solidFill>
                <a:srgbClr val="0F3661"/>
              </a:solidFill>
            </a:endParaRPr>
          </a:p>
        </p:txBody>
      </p:sp>
      <p:sp>
        <p:nvSpPr>
          <p:cNvPr id="15" name="AutoShape 55"/>
          <p:cNvSpPr>
            <a:spLocks/>
          </p:cNvSpPr>
          <p:nvPr/>
        </p:nvSpPr>
        <p:spPr bwMode="auto">
          <a:xfrm flipH="1">
            <a:off x="7233596" y="1183902"/>
            <a:ext cx="93360" cy="651271"/>
          </a:xfrm>
          <a:prstGeom prst="leftBrace">
            <a:avLst>
              <a:gd name="adj1" fmla="val 58148"/>
              <a:gd name="adj2" fmla="val 50000"/>
            </a:avLst>
          </a:prstGeom>
          <a:noFill/>
          <a:ln w="190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it-CH">
              <a:solidFill>
                <a:srgbClr val="002060"/>
              </a:solidFill>
            </a:endParaRPr>
          </a:p>
        </p:txBody>
      </p:sp>
      <p:sp>
        <p:nvSpPr>
          <p:cNvPr id="16" name="Line 53"/>
          <p:cNvSpPr>
            <a:spLocks noChangeShapeType="1"/>
          </p:cNvSpPr>
          <p:nvPr/>
        </p:nvSpPr>
        <p:spPr bwMode="auto">
          <a:xfrm>
            <a:off x="5905420" y="1276913"/>
            <a:ext cx="793939"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CH"/>
          </a:p>
        </p:txBody>
      </p:sp>
      <p:sp>
        <p:nvSpPr>
          <p:cNvPr id="17" name="Rectangle 38"/>
          <p:cNvSpPr>
            <a:spLocks noChangeArrowheads="1"/>
          </p:cNvSpPr>
          <p:nvPr/>
        </p:nvSpPr>
        <p:spPr bwMode="auto">
          <a:xfrm>
            <a:off x="5072066" y="1080071"/>
            <a:ext cx="994002" cy="22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algn="just"/>
            <a:r>
              <a:rPr lang="fr-CH" sz="1600" b="1" dirty="0" smtClean="0">
                <a:solidFill>
                  <a:srgbClr val="0F3661"/>
                </a:solidFill>
              </a:rPr>
              <a:t>Cupule</a:t>
            </a:r>
            <a:endParaRPr lang="it-IT" sz="1600" b="1" dirty="0">
              <a:solidFill>
                <a:srgbClr val="0F3661"/>
              </a:solidFill>
            </a:endParaRPr>
          </a:p>
        </p:txBody>
      </p:sp>
      <p:sp>
        <p:nvSpPr>
          <p:cNvPr id="18" name="Rectangle 38"/>
          <p:cNvSpPr>
            <a:spLocks noChangeArrowheads="1"/>
          </p:cNvSpPr>
          <p:nvPr/>
        </p:nvSpPr>
        <p:spPr bwMode="auto">
          <a:xfrm>
            <a:off x="5304563" y="1378742"/>
            <a:ext cx="1138018" cy="22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algn="just"/>
            <a:r>
              <a:rPr lang="fr-CH" sz="1600" b="1" dirty="0" smtClean="0">
                <a:solidFill>
                  <a:srgbClr val="0F3661"/>
                </a:solidFill>
              </a:rPr>
              <a:t>Inser</a:t>
            </a:r>
            <a:r>
              <a:rPr lang="fr-CH" sz="1600" b="1" dirty="0">
                <a:solidFill>
                  <a:srgbClr val="0F3661"/>
                </a:solidFill>
              </a:rPr>
              <a:t>t</a:t>
            </a:r>
            <a:endParaRPr lang="it-IT" sz="1600" b="1" dirty="0">
              <a:solidFill>
                <a:srgbClr val="0F3661"/>
              </a:solidFill>
            </a:endParaRPr>
          </a:p>
        </p:txBody>
      </p:sp>
      <p:sp>
        <p:nvSpPr>
          <p:cNvPr id="19" name="Line 37"/>
          <p:cNvSpPr>
            <a:spLocks noChangeShapeType="1"/>
          </p:cNvSpPr>
          <p:nvPr/>
        </p:nvSpPr>
        <p:spPr bwMode="auto">
          <a:xfrm>
            <a:off x="7312851" y="1509537"/>
            <a:ext cx="315728"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CH"/>
          </a:p>
        </p:txBody>
      </p:sp>
      <p:sp>
        <p:nvSpPr>
          <p:cNvPr id="20" name="Line 37"/>
          <p:cNvSpPr>
            <a:spLocks noChangeShapeType="1"/>
          </p:cNvSpPr>
          <p:nvPr/>
        </p:nvSpPr>
        <p:spPr bwMode="auto">
          <a:xfrm>
            <a:off x="5905420" y="1576331"/>
            <a:ext cx="315728"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CH"/>
          </a:p>
        </p:txBody>
      </p:sp>
      <p:pic>
        <p:nvPicPr>
          <p:cNvPr id="717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27683" y="3430873"/>
            <a:ext cx="3105257" cy="28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94317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ouble Mobility3D-1.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cstate="print"/>
          <a:srcRect t="16246" b="16246"/>
          <a:stretch>
            <a:fillRect/>
          </a:stretch>
        </p:blipFill>
        <p:spPr>
          <a:xfrm>
            <a:off x="1835696" y="1052736"/>
            <a:ext cx="5429250" cy="4343400"/>
          </a:xfrm>
        </p:spPr>
      </p:pic>
    </p:spTree>
    <p:extLst>
      <p:ext uri="{BB962C8B-B14F-4D97-AF65-F5344CB8AC3E}">
        <p14:creationId xmlns:p14="http://schemas.microsoft.com/office/powerpoint/2010/main" val="2247482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9"/>
          <p:cNvSpPr>
            <a:spLocks noChangeArrowheads="1"/>
          </p:cNvSpPr>
          <p:nvPr/>
        </p:nvSpPr>
        <p:spPr bwMode="auto">
          <a:xfrm>
            <a:off x="467544" y="1340928"/>
            <a:ext cx="7632700"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just">
              <a:defRPr/>
            </a:pPr>
            <a:endParaRPr lang="fr-CH" sz="1600" dirty="0">
              <a:solidFill>
                <a:srgbClr val="002060"/>
              </a:solidFill>
            </a:endParaRPr>
          </a:p>
        </p:txBody>
      </p:sp>
      <p:sp>
        <p:nvSpPr>
          <p:cNvPr id="18438" name="Rectangle 11"/>
          <p:cNvSpPr>
            <a:spLocks noChangeArrowheads="1"/>
          </p:cNvSpPr>
          <p:nvPr/>
        </p:nvSpPr>
        <p:spPr bwMode="auto">
          <a:xfrm>
            <a:off x="250824" y="1700969"/>
            <a:ext cx="5033637" cy="503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just">
              <a:buClr>
                <a:schemeClr val="bg1">
                  <a:lumMod val="65000"/>
                </a:schemeClr>
              </a:buClr>
              <a:buSzPct val="110000"/>
            </a:pPr>
            <a:r>
              <a:rPr lang="fr-CH" sz="2400" b="1" dirty="0" smtClean="0">
                <a:solidFill>
                  <a:srgbClr val="002060"/>
                </a:solidFill>
                <a:latin typeface="Arial"/>
                <a:cs typeface="Arial"/>
              </a:rPr>
              <a:t>Les principaux avantages:</a:t>
            </a:r>
            <a:endParaRPr lang="it-IT" sz="2400" b="1" dirty="0">
              <a:solidFill>
                <a:srgbClr val="002060"/>
              </a:solidFill>
              <a:latin typeface="Arial"/>
              <a:cs typeface="Arial"/>
            </a:endParaRPr>
          </a:p>
        </p:txBody>
      </p:sp>
      <p:sp>
        <p:nvSpPr>
          <p:cNvPr id="18439" name="Rectangle 11"/>
          <p:cNvSpPr>
            <a:spLocks noChangeArrowheads="1"/>
          </p:cNvSpPr>
          <p:nvPr/>
        </p:nvSpPr>
        <p:spPr bwMode="auto">
          <a:xfrm>
            <a:off x="250825" y="3143248"/>
            <a:ext cx="6440172" cy="470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algn="just">
              <a:buClr>
                <a:schemeClr val="bg1">
                  <a:lumMod val="65000"/>
                </a:schemeClr>
              </a:buClr>
              <a:buSzPct val="110000"/>
              <a:buFontTx/>
              <a:buChar char="•"/>
            </a:pPr>
            <a:endParaRPr lang="fr-CH" sz="2400" dirty="0" smtClean="0">
              <a:solidFill>
                <a:srgbClr val="002060"/>
              </a:solidFill>
              <a:latin typeface="Arial"/>
              <a:cs typeface="Arial"/>
            </a:endParaRPr>
          </a:p>
          <a:p>
            <a:pPr marL="342900" indent="-342900" algn="just">
              <a:buClr>
                <a:schemeClr val="bg1">
                  <a:lumMod val="65000"/>
                </a:schemeClr>
              </a:buClr>
              <a:buSzPct val="110000"/>
              <a:buFontTx/>
              <a:buChar char="•"/>
            </a:pPr>
            <a:r>
              <a:rPr lang="fr-CH" sz="2400" dirty="0" smtClean="0">
                <a:solidFill>
                  <a:srgbClr val="002060"/>
                </a:solidFill>
                <a:latin typeface="Arial"/>
                <a:cs typeface="Arial"/>
              </a:rPr>
              <a:t>Retour à la mobilité </a:t>
            </a:r>
            <a:r>
              <a:rPr lang="it-IT" sz="2400" dirty="0" smtClean="0">
                <a:solidFill>
                  <a:srgbClr val="002060"/>
                </a:solidFill>
                <a:latin typeface="Arial"/>
                <a:cs typeface="Arial"/>
              </a:rPr>
              <a:t>sans </a:t>
            </a:r>
            <a:r>
              <a:rPr lang="it-IT" sz="2400" dirty="0" err="1" smtClean="0">
                <a:solidFill>
                  <a:srgbClr val="002060"/>
                </a:solidFill>
                <a:latin typeface="Arial"/>
                <a:cs typeface="Arial"/>
              </a:rPr>
              <a:t>douleur</a:t>
            </a:r>
            <a:endParaRPr lang="fr-CH" sz="2400" dirty="0" smtClean="0">
              <a:solidFill>
                <a:srgbClr val="002060"/>
              </a:solidFill>
              <a:latin typeface="Arial"/>
              <a:cs typeface="Arial"/>
            </a:endParaRPr>
          </a:p>
        </p:txBody>
      </p:sp>
      <p:sp>
        <p:nvSpPr>
          <p:cNvPr id="18440" name="Rectangle 11"/>
          <p:cNvSpPr>
            <a:spLocks noChangeArrowheads="1"/>
          </p:cNvSpPr>
          <p:nvPr/>
        </p:nvSpPr>
        <p:spPr bwMode="auto">
          <a:xfrm>
            <a:off x="250825" y="2565064"/>
            <a:ext cx="5252428" cy="403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algn="just">
              <a:buClr>
                <a:schemeClr val="bg1">
                  <a:lumMod val="65000"/>
                </a:schemeClr>
              </a:buClr>
              <a:buSzPct val="110000"/>
              <a:buFontTx/>
              <a:buChar char="•"/>
            </a:pPr>
            <a:r>
              <a:rPr lang="fr-CH" sz="2400" dirty="0" smtClean="0">
                <a:solidFill>
                  <a:srgbClr val="002060"/>
                </a:solidFill>
                <a:latin typeface="Arial"/>
                <a:cs typeface="Arial"/>
              </a:rPr>
              <a:t>Réduction de la douleur de la hanche</a:t>
            </a:r>
          </a:p>
          <a:p>
            <a:pPr marL="342900" indent="-342900" algn="just">
              <a:buClr>
                <a:schemeClr val="bg1">
                  <a:lumMod val="65000"/>
                </a:schemeClr>
              </a:buClr>
              <a:buSzPct val="110000"/>
            </a:pPr>
            <a:endParaRPr lang="it-IT" sz="2400" dirty="0">
              <a:solidFill>
                <a:srgbClr val="002060"/>
              </a:solidFill>
              <a:latin typeface="Arial"/>
              <a:cs typeface="Arial"/>
            </a:endParaRPr>
          </a:p>
        </p:txBody>
      </p:sp>
      <p:sp>
        <p:nvSpPr>
          <p:cNvPr id="18441" name="Rectangle 11"/>
          <p:cNvSpPr>
            <a:spLocks noChangeArrowheads="1"/>
          </p:cNvSpPr>
          <p:nvPr/>
        </p:nvSpPr>
        <p:spPr bwMode="auto">
          <a:xfrm>
            <a:off x="250824" y="4218575"/>
            <a:ext cx="5252428" cy="47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algn="just">
              <a:buClr>
                <a:schemeClr val="bg1">
                  <a:lumMod val="65000"/>
                </a:schemeClr>
              </a:buClr>
              <a:buSzPct val="110000"/>
              <a:buFont typeface="Arial" pitchFamily="34" charset="0"/>
              <a:buChar char="•"/>
            </a:pPr>
            <a:r>
              <a:rPr lang="fr-CH" sz="2400" dirty="0" smtClean="0">
                <a:solidFill>
                  <a:srgbClr val="002060"/>
                </a:solidFill>
                <a:latin typeface="Arial"/>
                <a:cs typeface="Arial"/>
              </a:rPr>
              <a:t>Amélioration de la qualité de vie</a:t>
            </a:r>
            <a:endParaRPr lang="fr-CH" sz="2400" dirty="0">
              <a:solidFill>
                <a:srgbClr val="002060"/>
              </a:solidFill>
              <a:latin typeface="Arial"/>
              <a:cs typeface="Arial"/>
            </a:endParaRPr>
          </a:p>
        </p:txBody>
      </p:sp>
      <p:sp>
        <p:nvSpPr>
          <p:cNvPr id="18437" name="Rectangle 10"/>
          <p:cNvSpPr>
            <a:spLocks noChangeArrowheads="1"/>
          </p:cNvSpPr>
          <p:nvPr/>
        </p:nvSpPr>
        <p:spPr bwMode="auto">
          <a:xfrm>
            <a:off x="250825" y="404465"/>
            <a:ext cx="8642350" cy="576263"/>
          </a:xfrm>
          <a:prstGeom prst="rect">
            <a:avLst/>
          </a:prstGeom>
          <a:noFill/>
          <a:ln w="9525">
            <a:noFill/>
            <a:miter lim="800000"/>
            <a:headEnd/>
            <a:tailEnd/>
          </a:ln>
        </p:spPr>
        <p:txBody>
          <a:bodyPr anchor="b"/>
          <a:lstStyle/>
          <a:p>
            <a:pPr algn="ctr" fontAlgn="base">
              <a:spcBef>
                <a:spcPct val="0"/>
              </a:spcBef>
              <a:spcAft>
                <a:spcPct val="0"/>
              </a:spcAft>
            </a:pPr>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Remplacement de la Hanche</a:t>
            </a:r>
            <a:endParaRPr lang="it-IT"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614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8144" y="1340768"/>
            <a:ext cx="2292994"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444208" y="3789040"/>
            <a:ext cx="2122105"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58096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56228"/>
            <a:ext cx="8042276" cy="1336956"/>
          </a:xfrm>
        </p:spPr>
        <p:txBody>
          <a:bodyPr/>
          <a:lstStyle/>
          <a:p>
            <a:r>
              <a:rPr lang="en-US" sz="4000" b="1"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Remplacement</a:t>
            </a:r>
            <a:r>
              <a:rPr lang="en-US"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de la </a:t>
            </a:r>
            <a:r>
              <a:rPr lang="en-US" sz="4000" b="1"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Hanche</a:t>
            </a:r>
            <a:endParaRPr lang="en-US" sz="4000" dirty="0">
              <a:latin typeface="Arial"/>
              <a:cs typeface="Arial"/>
            </a:endParaRPr>
          </a:p>
        </p:txBody>
      </p:sp>
      <p:sp>
        <p:nvSpPr>
          <p:cNvPr id="3" name="Content Placeholder 2"/>
          <p:cNvSpPr>
            <a:spLocks noGrp="1"/>
          </p:cNvSpPr>
          <p:nvPr>
            <p:ph idx="1"/>
          </p:nvPr>
        </p:nvSpPr>
        <p:spPr>
          <a:xfrm>
            <a:off x="251520" y="1412776"/>
            <a:ext cx="8640960" cy="3384376"/>
          </a:xfrm>
        </p:spPr>
        <p:txBody>
          <a:bodyPr>
            <a:normAutofit fontScale="85000" lnSpcReduction="20000"/>
          </a:bodyPr>
          <a:lstStyle/>
          <a:p>
            <a:pPr marL="0" indent="0" algn="ctr">
              <a:buNone/>
            </a:pPr>
            <a:r>
              <a:rPr lang="en-US" sz="4000" dirty="0" err="1" smtClean="0">
                <a:solidFill>
                  <a:srgbClr val="002060"/>
                </a:solidFill>
                <a:latin typeface="Arial"/>
                <a:cs typeface="Arial"/>
              </a:rPr>
              <a:t>Abord</a:t>
            </a:r>
            <a:r>
              <a:rPr lang="en-US" sz="4000" dirty="0" smtClean="0">
                <a:solidFill>
                  <a:srgbClr val="002060"/>
                </a:solidFill>
                <a:latin typeface="Arial"/>
                <a:cs typeface="Arial"/>
              </a:rPr>
              <a:t> Chirurgical </a:t>
            </a:r>
            <a:r>
              <a:rPr lang="en-US" sz="4000" dirty="0" err="1" smtClean="0">
                <a:solidFill>
                  <a:srgbClr val="002060"/>
                </a:solidFill>
                <a:latin typeface="Arial"/>
                <a:cs typeface="Arial"/>
              </a:rPr>
              <a:t>Conventionnel</a:t>
            </a:r>
            <a:endParaRPr lang="en-US" sz="4000" dirty="0" smtClean="0">
              <a:solidFill>
                <a:srgbClr val="002060"/>
              </a:solidFill>
              <a:latin typeface="Arial"/>
              <a:cs typeface="Arial"/>
            </a:endParaRPr>
          </a:p>
          <a:p>
            <a:pPr marL="0" indent="0" algn="ctr">
              <a:buNone/>
            </a:pPr>
            <a:endParaRPr lang="en-US" sz="1200" dirty="0" smtClean="0">
              <a:solidFill>
                <a:srgbClr val="002060"/>
              </a:solidFill>
              <a:latin typeface="Arial"/>
              <a:cs typeface="Arial"/>
            </a:endParaRPr>
          </a:p>
          <a:p>
            <a:pPr marL="0" indent="0" algn="ctr">
              <a:buNone/>
            </a:pPr>
            <a:r>
              <a:rPr lang="en-US" sz="4000" dirty="0" smtClean="0">
                <a:solidFill>
                  <a:srgbClr val="002060"/>
                </a:solidFill>
                <a:latin typeface="Arial"/>
                <a:cs typeface="Arial"/>
              </a:rPr>
              <a:t>VS</a:t>
            </a:r>
          </a:p>
          <a:p>
            <a:pPr marL="0" indent="0" algn="ctr">
              <a:buNone/>
            </a:pPr>
            <a:endParaRPr lang="en-US" sz="1200" dirty="0" smtClean="0">
              <a:solidFill>
                <a:srgbClr val="0F3661"/>
              </a:solidFill>
              <a:latin typeface="Arial"/>
              <a:cs typeface="Arial"/>
            </a:endParaRPr>
          </a:p>
          <a:p>
            <a:pPr marL="0" indent="0" algn="ctr">
              <a:buNone/>
            </a:pPr>
            <a:r>
              <a:rPr lang="en-US" sz="4000" dirty="0" smtClean="0">
                <a:solidFill>
                  <a:srgbClr val="0F3661"/>
                </a:solidFill>
                <a:latin typeface="Arial"/>
                <a:cs typeface="Arial"/>
              </a:rPr>
              <a:t> </a:t>
            </a:r>
            <a:r>
              <a:rPr lang="en-US" sz="4700" dirty="0" smtClean="0">
                <a:solidFill>
                  <a:schemeClr val="tx2">
                    <a:lumMod val="90000"/>
                    <a:lumOff val="10000"/>
                  </a:schemeClr>
                </a:solidFill>
                <a:latin typeface="Arial"/>
                <a:cs typeface="Arial"/>
              </a:rPr>
              <a:t>AMIS</a:t>
            </a:r>
          </a:p>
          <a:p>
            <a:pPr marL="0" indent="0" algn="ctr">
              <a:buNone/>
            </a:pPr>
            <a:r>
              <a:rPr lang="en-US" sz="4000" dirty="0">
                <a:solidFill>
                  <a:srgbClr val="002060"/>
                </a:solidFill>
                <a:latin typeface="Arial"/>
                <a:cs typeface="Arial"/>
              </a:rPr>
              <a:t>(</a:t>
            </a:r>
            <a:r>
              <a:rPr lang="en-US" sz="4000" dirty="0" err="1" smtClean="0">
                <a:solidFill>
                  <a:srgbClr val="002060"/>
                </a:solidFill>
                <a:latin typeface="Arial"/>
                <a:cs typeface="Arial"/>
              </a:rPr>
              <a:t>Abord</a:t>
            </a:r>
            <a:r>
              <a:rPr lang="en-US" sz="4000" dirty="0" smtClean="0">
                <a:solidFill>
                  <a:srgbClr val="002060"/>
                </a:solidFill>
                <a:latin typeface="Arial"/>
                <a:cs typeface="Arial"/>
              </a:rPr>
              <a:t> Chirurgical Mini Invasive)</a:t>
            </a:r>
            <a:endParaRPr lang="en-US" sz="4000" dirty="0">
              <a:solidFill>
                <a:srgbClr val="002060"/>
              </a:solidFill>
              <a:latin typeface="Arial"/>
              <a:cs typeface="Arial"/>
            </a:endParaRPr>
          </a:p>
        </p:txBody>
      </p:sp>
      <p:sp>
        <p:nvSpPr>
          <p:cNvPr id="4" name="Slide Number Placeholder 3"/>
          <p:cNvSpPr>
            <a:spLocks noGrp="1"/>
          </p:cNvSpPr>
          <p:nvPr>
            <p:ph type="sldNum" sz="quarter" idx="12"/>
          </p:nvPr>
        </p:nvSpPr>
        <p:spPr/>
        <p:txBody>
          <a:bodyPr/>
          <a:lstStyle/>
          <a:p>
            <a:fld id="{972DED3F-3EC0-414F-BAF3-DFEA13B607B6}" type="slidenum">
              <a:rPr lang="it-CH" smtClean="0"/>
              <a:pPr/>
              <a:t>16</a:t>
            </a:fld>
            <a:endParaRPr lang="it-CH" dirty="0"/>
          </a:p>
        </p:txBody>
      </p:sp>
    </p:spTree>
    <p:extLst>
      <p:ext uri="{BB962C8B-B14F-4D97-AF65-F5344CB8AC3E}">
        <p14:creationId xmlns:p14="http://schemas.microsoft.com/office/powerpoint/2010/main" val="3804159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92080" y="2852936"/>
            <a:ext cx="3811362" cy="39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Rectangle 10"/>
          <p:cNvSpPr>
            <a:spLocks noChangeArrowheads="1"/>
          </p:cNvSpPr>
          <p:nvPr/>
        </p:nvSpPr>
        <p:spPr bwMode="auto">
          <a:xfrm>
            <a:off x="250825" y="404465"/>
            <a:ext cx="864235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La Procédure Chirurgicale</a:t>
            </a:r>
            <a:endParaRPr lang="it-IT"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23556" name="Rettangolo 22"/>
          <p:cNvSpPr>
            <a:spLocks noChangeArrowheads="1"/>
          </p:cNvSpPr>
          <p:nvPr/>
        </p:nvSpPr>
        <p:spPr bwMode="auto">
          <a:xfrm>
            <a:off x="250825" y="1231786"/>
            <a:ext cx="8642350" cy="1554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fr-FR" sz="1900" dirty="0" smtClean="0">
                <a:solidFill>
                  <a:srgbClr val="002060"/>
                </a:solidFill>
                <a:latin typeface="Arial" pitchFamily="34" charset="0"/>
                <a:cs typeface="Arial" pitchFamily="34" charset="0"/>
              </a:rPr>
              <a:t>Dans un remplacement total de la hanche le chirurgien peut accéder à l’articulation de la hanche par différentes voies d’abord, soit par une procédure “conventionnelle”, soit par une procédure dite mini-invasive.</a:t>
            </a:r>
            <a:endParaRPr lang="fr-FR" sz="1200" dirty="0" smtClean="0">
              <a:solidFill>
                <a:srgbClr val="002060"/>
              </a:solidFill>
              <a:latin typeface="Arial" pitchFamily="34" charset="0"/>
              <a:cs typeface="Arial" pitchFamily="34" charset="0"/>
            </a:endParaRPr>
          </a:p>
          <a:p>
            <a:pPr algn="just"/>
            <a:r>
              <a:rPr lang="fr-FR" sz="1900" b="1" dirty="0" smtClean="0">
                <a:solidFill>
                  <a:srgbClr val="002060"/>
                </a:solidFill>
                <a:latin typeface="Arial" pitchFamily="34" charset="0"/>
                <a:cs typeface="Arial" pitchFamily="34" charset="0"/>
              </a:rPr>
              <a:t>Une vraie procédure mini-invasive est caractérisée par la préservation des muscles et tendons et par une incision cutanée réduite.</a:t>
            </a:r>
            <a:endParaRPr lang="fr-FR" sz="1900" b="1" dirty="0">
              <a:solidFill>
                <a:srgbClr val="002060"/>
              </a:solidFill>
              <a:latin typeface="Arial" pitchFamily="34" charset="0"/>
              <a:cs typeface="Arial" pitchFamily="34" charset="0"/>
            </a:endParaRPr>
          </a:p>
        </p:txBody>
      </p:sp>
      <p:sp>
        <p:nvSpPr>
          <p:cNvPr id="7" name="CasellaDiTesto 6"/>
          <p:cNvSpPr txBox="1"/>
          <p:nvPr/>
        </p:nvSpPr>
        <p:spPr>
          <a:xfrm>
            <a:off x="252374" y="3212976"/>
            <a:ext cx="4823682" cy="677108"/>
          </a:xfrm>
          <a:prstGeom prst="rect">
            <a:avLst/>
          </a:prstGeom>
          <a:noFill/>
        </p:spPr>
        <p:txBody>
          <a:bodyPr wrap="square" rtlCol="0">
            <a:spAutoFit/>
          </a:bodyPr>
          <a:lstStyle/>
          <a:p>
            <a:pPr marL="285750" indent="-285750" algn="just">
              <a:buClr>
                <a:schemeClr val="bg1">
                  <a:lumMod val="65000"/>
                </a:schemeClr>
              </a:buClr>
              <a:buSzPct val="110000"/>
              <a:buFont typeface="Arial" pitchFamily="34" charset="0"/>
              <a:buChar char="•"/>
            </a:pPr>
            <a:r>
              <a:rPr lang="it-CH" sz="1900" dirty="0" smtClean="0">
                <a:solidFill>
                  <a:srgbClr val="002060"/>
                </a:solidFill>
                <a:latin typeface="Arial" pitchFamily="34" charset="0"/>
                <a:cs typeface="Arial" pitchFamily="34" charset="0"/>
              </a:rPr>
              <a:t>La technique AMIS est un vraie chirurgie mini-invasive</a:t>
            </a:r>
            <a:endParaRPr lang="it-CH" sz="1900" dirty="0">
              <a:solidFill>
                <a:srgbClr val="002060"/>
              </a:solidFill>
              <a:latin typeface="Arial" pitchFamily="34" charset="0"/>
              <a:cs typeface="Arial" pitchFamily="34" charset="0"/>
            </a:endParaRPr>
          </a:p>
        </p:txBody>
      </p:sp>
      <p:sp>
        <p:nvSpPr>
          <p:cNvPr id="8" name="CasellaDiTesto 7"/>
          <p:cNvSpPr txBox="1"/>
          <p:nvPr/>
        </p:nvSpPr>
        <p:spPr>
          <a:xfrm>
            <a:off x="252374" y="4020016"/>
            <a:ext cx="4823682" cy="677108"/>
          </a:xfrm>
          <a:prstGeom prst="rect">
            <a:avLst/>
          </a:prstGeom>
          <a:noFill/>
        </p:spPr>
        <p:txBody>
          <a:bodyPr wrap="square" rtlCol="0">
            <a:spAutoFit/>
          </a:bodyPr>
          <a:lstStyle/>
          <a:p>
            <a:pPr marL="285750" indent="-285750" algn="just">
              <a:buClr>
                <a:schemeClr val="bg1">
                  <a:lumMod val="65000"/>
                </a:schemeClr>
              </a:buClr>
              <a:buSzPct val="110000"/>
              <a:buFont typeface="Arial" pitchFamily="34" charset="0"/>
              <a:buChar char="•"/>
            </a:pPr>
            <a:r>
              <a:rPr lang="it-CH" sz="1900" b="1" dirty="0" smtClean="0">
                <a:solidFill>
                  <a:srgbClr val="002060"/>
                </a:solidFill>
                <a:latin typeface="Arial" pitchFamily="34" charset="0"/>
                <a:cs typeface="Arial" pitchFamily="34" charset="0"/>
              </a:rPr>
              <a:t>L’AMIS ne coupe pas de muscles et respecte les nerfs</a:t>
            </a:r>
            <a:endParaRPr lang="it-CH" sz="1900" b="1" dirty="0">
              <a:solidFill>
                <a:srgbClr val="002060"/>
              </a:solidFill>
              <a:latin typeface="Arial" pitchFamily="34" charset="0"/>
              <a:cs typeface="Arial" pitchFamily="34" charset="0"/>
            </a:endParaRPr>
          </a:p>
        </p:txBody>
      </p:sp>
      <p:sp>
        <p:nvSpPr>
          <p:cNvPr id="9" name="CasellaDiTesto 8"/>
          <p:cNvSpPr txBox="1"/>
          <p:nvPr/>
        </p:nvSpPr>
        <p:spPr>
          <a:xfrm>
            <a:off x="252374" y="5119444"/>
            <a:ext cx="4823682" cy="1261884"/>
          </a:xfrm>
          <a:prstGeom prst="rect">
            <a:avLst/>
          </a:prstGeom>
          <a:noFill/>
        </p:spPr>
        <p:txBody>
          <a:bodyPr wrap="square" rtlCol="0">
            <a:spAutoFit/>
          </a:bodyPr>
          <a:lstStyle/>
          <a:p>
            <a:pPr marL="285750" indent="-285750" algn="just">
              <a:buClr>
                <a:schemeClr val="bg1">
                  <a:lumMod val="65000"/>
                </a:schemeClr>
              </a:buClr>
              <a:buSzPct val="110000"/>
              <a:buFont typeface="Arial" pitchFamily="34" charset="0"/>
              <a:buChar char="•"/>
            </a:pPr>
            <a:r>
              <a:rPr lang="it-CH" sz="1900" dirty="0" smtClean="0">
                <a:solidFill>
                  <a:srgbClr val="002060"/>
                </a:solidFill>
                <a:latin typeface="Arial" pitchFamily="34" charset="0"/>
                <a:cs typeface="Arial" pitchFamily="34" charset="0"/>
              </a:rPr>
              <a:t>La voie d’abord AMIS est l’approche qui améliorera </a:t>
            </a:r>
            <a:r>
              <a:rPr lang="it-CH" sz="1900" b="1" dirty="0" smtClean="0">
                <a:solidFill>
                  <a:srgbClr val="002060"/>
                </a:solidFill>
                <a:latin typeface="Arial" pitchFamily="34" charset="0"/>
                <a:cs typeface="Arial" pitchFamily="34" charset="0"/>
              </a:rPr>
              <a:t>votre qualité de vie et accélèrera votre récupération après votre intervention</a:t>
            </a:r>
            <a:endParaRPr lang="it-CH" sz="19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3920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42276" cy="720080"/>
          </a:xfrm>
        </p:spPr>
        <p:txBody>
          <a:bodyPr/>
          <a:lstStyle/>
          <a:p>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L’Approche Chirurgicale</a:t>
            </a:r>
            <a:endParaRPr lang="en-US" sz="4000" dirty="0"/>
          </a:p>
        </p:txBody>
      </p:sp>
      <p:sp>
        <p:nvSpPr>
          <p:cNvPr id="3" name="Content Placeholder 2"/>
          <p:cNvSpPr>
            <a:spLocks noGrp="1"/>
          </p:cNvSpPr>
          <p:nvPr>
            <p:ph idx="1"/>
          </p:nvPr>
        </p:nvSpPr>
        <p:spPr>
          <a:xfrm>
            <a:off x="251521" y="1852229"/>
            <a:ext cx="5760639" cy="3196951"/>
          </a:xfrm>
        </p:spPr>
        <p:txBody>
          <a:bodyPr>
            <a:normAutofit/>
          </a:bodyPr>
          <a:lstStyle/>
          <a:p>
            <a:pPr marL="0" indent="0">
              <a:buNone/>
            </a:pPr>
            <a:r>
              <a:rPr lang="en-GB" dirty="0" smtClean="0">
                <a:solidFill>
                  <a:srgbClr val="0F3661"/>
                </a:solidFill>
                <a:latin typeface="Arial" pitchFamily="34" charset="0"/>
                <a:cs typeface="Arial" pitchFamily="34" charset="0"/>
              </a:rPr>
              <a:t>Pour le </a:t>
            </a:r>
            <a:r>
              <a:rPr lang="en-GB" dirty="0" err="1" smtClean="0">
                <a:solidFill>
                  <a:srgbClr val="0F3661"/>
                </a:solidFill>
                <a:latin typeface="Arial" pitchFamily="34" charset="0"/>
                <a:cs typeface="Arial" pitchFamily="34" charset="0"/>
              </a:rPr>
              <a:t>remplacement</a:t>
            </a:r>
            <a:r>
              <a:rPr lang="en-GB" dirty="0" smtClean="0">
                <a:solidFill>
                  <a:srgbClr val="0F3661"/>
                </a:solidFill>
                <a:latin typeface="Arial" pitchFamily="34" charset="0"/>
                <a:cs typeface="Arial" pitchFamily="34" charset="0"/>
              </a:rPr>
              <a:t> </a:t>
            </a:r>
            <a:r>
              <a:rPr lang="en-GB" dirty="0" err="1" smtClean="0">
                <a:solidFill>
                  <a:srgbClr val="0F3661"/>
                </a:solidFill>
                <a:latin typeface="Arial" pitchFamily="34" charset="0"/>
                <a:cs typeface="Arial" pitchFamily="34" charset="0"/>
              </a:rPr>
              <a:t>totale</a:t>
            </a:r>
            <a:r>
              <a:rPr lang="en-GB" dirty="0" smtClean="0">
                <a:solidFill>
                  <a:srgbClr val="0F3661"/>
                </a:solidFill>
                <a:latin typeface="Arial" pitchFamily="34" charset="0"/>
                <a:cs typeface="Arial" pitchFamily="34" charset="0"/>
              </a:rPr>
              <a:t> de la </a:t>
            </a:r>
            <a:r>
              <a:rPr lang="en-GB" dirty="0" err="1" smtClean="0">
                <a:solidFill>
                  <a:srgbClr val="0F3661"/>
                </a:solidFill>
                <a:latin typeface="Arial" pitchFamily="34" charset="0"/>
                <a:cs typeface="Arial" pitchFamily="34" charset="0"/>
              </a:rPr>
              <a:t>hanche</a:t>
            </a:r>
            <a:r>
              <a:rPr lang="en-GB" dirty="0" smtClean="0">
                <a:solidFill>
                  <a:srgbClr val="0F3661"/>
                </a:solidFill>
                <a:latin typeface="Arial" pitchFamily="34" charset="0"/>
                <a:cs typeface="Arial" pitchFamily="34" charset="0"/>
              </a:rPr>
              <a:t>, le </a:t>
            </a:r>
            <a:r>
              <a:rPr lang="en-GB" dirty="0" err="1" smtClean="0">
                <a:solidFill>
                  <a:srgbClr val="0F3661"/>
                </a:solidFill>
                <a:latin typeface="Arial" pitchFamily="34" charset="0"/>
                <a:cs typeface="Arial" pitchFamily="34" charset="0"/>
              </a:rPr>
              <a:t>chirurgien</a:t>
            </a:r>
            <a:r>
              <a:rPr lang="en-GB" dirty="0" smtClean="0">
                <a:solidFill>
                  <a:srgbClr val="0F3661"/>
                </a:solidFill>
                <a:latin typeface="Arial" pitchFamily="34" charset="0"/>
                <a:cs typeface="Arial" pitchFamily="34" charset="0"/>
              </a:rPr>
              <a:t> </a:t>
            </a:r>
            <a:r>
              <a:rPr lang="en-GB" dirty="0" err="1" smtClean="0">
                <a:solidFill>
                  <a:srgbClr val="0F3661"/>
                </a:solidFill>
                <a:latin typeface="Arial" pitchFamily="34" charset="0"/>
                <a:cs typeface="Arial" pitchFamily="34" charset="0"/>
              </a:rPr>
              <a:t>peut</a:t>
            </a:r>
            <a:r>
              <a:rPr lang="en-GB" dirty="0" smtClean="0">
                <a:solidFill>
                  <a:srgbClr val="0F3661"/>
                </a:solidFill>
                <a:latin typeface="Arial" pitchFamily="34" charset="0"/>
                <a:cs typeface="Arial" pitchFamily="34" charset="0"/>
              </a:rPr>
              <a:t> </a:t>
            </a:r>
            <a:r>
              <a:rPr lang="en-GB" dirty="0" err="1" smtClean="0">
                <a:solidFill>
                  <a:srgbClr val="0F3661"/>
                </a:solidFill>
                <a:latin typeface="Arial" pitchFamily="34" charset="0"/>
                <a:cs typeface="Arial" pitchFamily="34" charset="0"/>
              </a:rPr>
              <a:t>accéder</a:t>
            </a:r>
            <a:r>
              <a:rPr lang="en-GB" dirty="0" smtClean="0">
                <a:solidFill>
                  <a:srgbClr val="0F3661"/>
                </a:solidFill>
                <a:latin typeface="Arial" pitchFamily="34" charset="0"/>
                <a:cs typeface="Arial" pitchFamily="34" charset="0"/>
              </a:rPr>
              <a:t> à </a:t>
            </a:r>
            <a:r>
              <a:rPr lang="en-GB" dirty="0" err="1" smtClean="0">
                <a:solidFill>
                  <a:srgbClr val="0F3661"/>
                </a:solidFill>
                <a:latin typeface="Arial" pitchFamily="34" charset="0"/>
                <a:cs typeface="Arial" pitchFamily="34" charset="0"/>
              </a:rPr>
              <a:t>l’articulation</a:t>
            </a:r>
            <a:r>
              <a:rPr lang="en-GB" dirty="0" smtClean="0">
                <a:solidFill>
                  <a:srgbClr val="0F3661"/>
                </a:solidFill>
                <a:latin typeface="Arial" pitchFamily="34" charset="0"/>
                <a:cs typeface="Arial" pitchFamily="34" charset="0"/>
              </a:rPr>
              <a:t> de la </a:t>
            </a:r>
            <a:r>
              <a:rPr lang="en-GB" dirty="0" err="1" smtClean="0">
                <a:solidFill>
                  <a:srgbClr val="0F3661"/>
                </a:solidFill>
                <a:latin typeface="Arial" pitchFamily="34" charset="0"/>
                <a:cs typeface="Arial" pitchFamily="34" charset="0"/>
              </a:rPr>
              <a:t>hanche</a:t>
            </a:r>
            <a:r>
              <a:rPr lang="en-GB" dirty="0" smtClean="0">
                <a:solidFill>
                  <a:srgbClr val="0F3661"/>
                </a:solidFill>
                <a:latin typeface="Arial" pitchFamily="34" charset="0"/>
                <a:cs typeface="Arial" pitchFamily="34" charset="0"/>
              </a:rPr>
              <a:t> par </a:t>
            </a:r>
            <a:r>
              <a:rPr lang="en-GB" dirty="0" err="1" smtClean="0">
                <a:solidFill>
                  <a:srgbClr val="0F3661"/>
                </a:solidFill>
                <a:latin typeface="Arial" pitchFamily="34" charset="0"/>
                <a:cs typeface="Arial" pitchFamily="34" charset="0"/>
              </a:rPr>
              <a:t>différentes</a:t>
            </a:r>
            <a:r>
              <a:rPr lang="en-GB" dirty="0" smtClean="0">
                <a:solidFill>
                  <a:srgbClr val="0F3661"/>
                </a:solidFill>
                <a:latin typeface="Arial" pitchFamily="34" charset="0"/>
                <a:cs typeface="Arial" pitchFamily="34" charset="0"/>
              </a:rPr>
              <a:t> </a:t>
            </a:r>
            <a:r>
              <a:rPr lang="en-GB" dirty="0" err="1" smtClean="0">
                <a:solidFill>
                  <a:srgbClr val="0F3661"/>
                </a:solidFill>
                <a:latin typeface="Arial" pitchFamily="34" charset="0"/>
                <a:cs typeface="Arial" pitchFamily="34" charset="0"/>
              </a:rPr>
              <a:t>voies</a:t>
            </a:r>
            <a:r>
              <a:rPr lang="en-GB" dirty="0" smtClean="0">
                <a:solidFill>
                  <a:srgbClr val="0F3661"/>
                </a:solidFill>
                <a:latin typeface="Arial" pitchFamily="34" charset="0"/>
                <a:cs typeface="Arial" pitchFamily="34" charset="0"/>
              </a:rPr>
              <a:t> </a:t>
            </a:r>
            <a:r>
              <a:rPr lang="en-GB" dirty="0" err="1" smtClean="0">
                <a:solidFill>
                  <a:srgbClr val="0F3661"/>
                </a:solidFill>
                <a:latin typeface="Arial" pitchFamily="34" charset="0"/>
                <a:cs typeface="Arial" pitchFamily="34" charset="0"/>
              </a:rPr>
              <a:t>d’abord</a:t>
            </a:r>
            <a:r>
              <a:rPr lang="en-GB" dirty="0" smtClean="0">
                <a:solidFill>
                  <a:srgbClr val="0F3661"/>
                </a:solidFill>
                <a:latin typeface="Arial" pitchFamily="34" charset="0"/>
                <a:cs typeface="Arial" pitchFamily="34" charset="0"/>
              </a:rPr>
              <a:t>:</a:t>
            </a:r>
          </a:p>
          <a:p>
            <a:pPr marL="457200" indent="-457200">
              <a:buClr>
                <a:srgbClr val="002060"/>
              </a:buClr>
              <a:buSzPct val="100000"/>
              <a:buFont typeface="+mj-lt"/>
              <a:buAutoNum type="arabicPeriod"/>
            </a:pPr>
            <a:r>
              <a:rPr lang="en-GB" dirty="0" err="1" smtClean="0">
                <a:solidFill>
                  <a:srgbClr val="0F3661"/>
                </a:solidFill>
                <a:latin typeface="Arial" pitchFamily="34" charset="0"/>
                <a:cs typeface="Arial" pitchFamily="34" charset="0"/>
              </a:rPr>
              <a:t>Une</a:t>
            </a:r>
            <a:r>
              <a:rPr lang="en-GB" dirty="0" smtClean="0">
                <a:solidFill>
                  <a:srgbClr val="0F3661"/>
                </a:solidFill>
                <a:latin typeface="Arial" pitchFamily="34" charset="0"/>
                <a:cs typeface="Arial" pitchFamily="34" charset="0"/>
              </a:rPr>
              <a:t> </a:t>
            </a:r>
            <a:r>
              <a:rPr lang="en-GB" dirty="0" err="1" smtClean="0">
                <a:solidFill>
                  <a:srgbClr val="0F3661"/>
                </a:solidFill>
                <a:latin typeface="Arial" pitchFamily="34" charset="0"/>
                <a:cs typeface="Arial" pitchFamily="34" charset="0"/>
              </a:rPr>
              <a:t>procédure</a:t>
            </a:r>
            <a:r>
              <a:rPr lang="en-GB" dirty="0" smtClean="0">
                <a:solidFill>
                  <a:srgbClr val="0F3661"/>
                </a:solidFill>
                <a:latin typeface="Arial" pitchFamily="34" charset="0"/>
                <a:cs typeface="Arial" pitchFamily="34" charset="0"/>
              </a:rPr>
              <a:t> “</a:t>
            </a:r>
            <a:r>
              <a:rPr lang="en-GB" dirty="0" err="1" smtClean="0">
                <a:solidFill>
                  <a:srgbClr val="0F3661"/>
                </a:solidFill>
                <a:latin typeface="Arial" pitchFamily="34" charset="0"/>
                <a:cs typeface="Arial" pitchFamily="34" charset="0"/>
              </a:rPr>
              <a:t>conventionnelle</a:t>
            </a:r>
            <a:r>
              <a:rPr lang="en-GB" dirty="0" smtClean="0">
                <a:solidFill>
                  <a:srgbClr val="0F3661"/>
                </a:solidFill>
                <a:latin typeface="Arial" pitchFamily="34" charset="0"/>
                <a:cs typeface="Arial" pitchFamily="34" charset="0"/>
              </a:rPr>
              <a:t>”</a:t>
            </a:r>
          </a:p>
          <a:p>
            <a:pPr marL="457200" indent="-457200">
              <a:buClr>
                <a:srgbClr val="002060"/>
              </a:buClr>
              <a:buSzPct val="100000"/>
              <a:buFont typeface="+mj-lt"/>
              <a:buAutoNum type="arabicPeriod"/>
            </a:pPr>
            <a:r>
              <a:rPr lang="en-GB" dirty="0" err="1" smtClean="0">
                <a:solidFill>
                  <a:srgbClr val="0F3661"/>
                </a:solidFill>
                <a:latin typeface="Arial" pitchFamily="34" charset="0"/>
                <a:cs typeface="Arial" pitchFamily="34" charset="0"/>
              </a:rPr>
              <a:t>Une</a:t>
            </a:r>
            <a:r>
              <a:rPr lang="en-GB" dirty="0" smtClean="0">
                <a:solidFill>
                  <a:srgbClr val="0F3661"/>
                </a:solidFill>
                <a:latin typeface="Arial" pitchFamily="34" charset="0"/>
                <a:cs typeface="Arial" pitchFamily="34" charset="0"/>
              </a:rPr>
              <a:t> </a:t>
            </a:r>
            <a:r>
              <a:rPr lang="en-GB" dirty="0" err="1" smtClean="0">
                <a:solidFill>
                  <a:srgbClr val="0F3661"/>
                </a:solidFill>
                <a:latin typeface="Arial" pitchFamily="34" charset="0"/>
                <a:cs typeface="Arial" pitchFamily="34" charset="0"/>
              </a:rPr>
              <a:t>procédure</a:t>
            </a:r>
            <a:r>
              <a:rPr lang="en-GB" dirty="0" smtClean="0">
                <a:solidFill>
                  <a:srgbClr val="0F3661"/>
                </a:solidFill>
                <a:latin typeface="Arial" pitchFamily="34" charset="0"/>
                <a:cs typeface="Arial" pitchFamily="34" charset="0"/>
              </a:rPr>
              <a:t> </a:t>
            </a:r>
            <a:r>
              <a:rPr lang="en-GB" dirty="0" err="1" smtClean="0">
                <a:solidFill>
                  <a:srgbClr val="0F3661"/>
                </a:solidFill>
                <a:latin typeface="Arial" pitchFamily="34" charset="0"/>
                <a:cs typeface="Arial" pitchFamily="34" charset="0"/>
              </a:rPr>
              <a:t>dite</a:t>
            </a:r>
            <a:r>
              <a:rPr lang="en-GB" dirty="0" smtClean="0">
                <a:solidFill>
                  <a:srgbClr val="0F3661"/>
                </a:solidFill>
                <a:latin typeface="Arial" pitchFamily="34" charset="0"/>
                <a:cs typeface="Arial" pitchFamily="34" charset="0"/>
              </a:rPr>
              <a:t> mini-invasive</a:t>
            </a:r>
          </a:p>
        </p:txBody>
      </p:sp>
      <p:sp>
        <p:nvSpPr>
          <p:cNvPr id="4" name="Slide Number Placeholder 3"/>
          <p:cNvSpPr>
            <a:spLocks noGrp="1"/>
          </p:cNvSpPr>
          <p:nvPr>
            <p:ph type="sldNum" sz="quarter" idx="12"/>
          </p:nvPr>
        </p:nvSpPr>
        <p:spPr/>
        <p:txBody>
          <a:bodyPr/>
          <a:lstStyle/>
          <a:p>
            <a:fld id="{972DED3F-3EC0-414F-BAF3-DFEA13B607B6}" type="slidenum">
              <a:rPr lang="it-CH" smtClean="0"/>
              <a:pPr/>
              <a:t>18</a:t>
            </a:fld>
            <a:endParaRPr lang="it-CH" dirty="0"/>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28174" y="1614500"/>
            <a:ext cx="2983778" cy="3672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30197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3600"/>
            <a:ext cx="8042276" cy="657128"/>
          </a:xfrm>
        </p:spPr>
        <p:txBody>
          <a:bodyPr/>
          <a:lstStyle/>
          <a:p>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Procédure Conventionnelle</a:t>
            </a:r>
            <a:endParaRPr lang="en-US" sz="4000" dirty="0"/>
          </a:p>
        </p:txBody>
      </p:sp>
      <p:sp>
        <p:nvSpPr>
          <p:cNvPr id="3" name="Content Placeholder 2"/>
          <p:cNvSpPr>
            <a:spLocks noGrp="1"/>
          </p:cNvSpPr>
          <p:nvPr>
            <p:ph idx="1"/>
          </p:nvPr>
        </p:nvSpPr>
        <p:spPr>
          <a:xfrm>
            <a:off x="549275" y="1600201"/>
            <a:ext cx="8042276" cy="1828799"/>
          </a:xfrm>
        </p:spPr>
        <p:txBody>
          <a:bodyPr>
            <a:normAutofit/>
          </a:bodyPr>
          <a:lstStyle/>
          <a:p>
            <a:pPr marL="0" indent="0">
              <a:buNone/>
            </a:pPr>
            <a:r>
              <a:rPr lang="fr-FR" dirty="0" smtClean="0">
                <a:solidFill>
                  <a:srgbClr val="002060"/>
                </a:solidFill>
                <a:latin typeface="Arial" pitchFamily="34" charset="0"/>
                <a:cs typeface="Arial" pitchFamily="34" charset="0"/>
              </a:rPr>
              <a:t>La procédure conventionnelle nécessite de:</a:t>
            </a:r>
          </a:p>
          <a:p>
            <a:pPr>
              <a:buClr>
                <a:schemeClr val="bg1">
                  <a:lumMod val="65000"/>
                </a:schemeClr>
              </a:buClr>
              <a:buFont typeface="Arial"/>
              <a:buChar char="•"/>
            </a:pPr>
            <a:r>
              <a:rPr lang="fr-FR" dirty="0" smtClean="0">
                <a:solidFill>
                  <a:srgbClr val="002060"/>
                </a:solidFill>
                <a:latin typeface="Arial" pitchFamily="34" charset="0"/>
                <a:cs typeface="Arial" pitchFamily="34" charset="0"/>
              </a:rPr>
              <a:t>Couper des muscles </a:t>
            </a:r>
          </a:p>
          <a:p>
            <a:pPr>
              <a:buClr>
                <a:schemeClr val="bg1">
                  <a:lumMod val="65000"/>
                </a:schemeClr>
              </a:buClr>
              <a:buFont typeface="Arial"/>
              <a:buChar char="•"/>
            </a:pPr>
            <a:r>
              <a:rPr lang="fr-FR" dirty="0" smtClean="0">
                <a:solidFill>
                  <a:srgbClr val="002060"/>
                </a:solidFill>
                <a:latin typeface="Arial" pitchFamily="34" charset="0"/>
                <a:cs typeface="Arial" pitchFamily="34" charset="0"/>
              </a:rPr>
              <a:t>Couper des tendons</a:t>
            </a:r>
          </a:p>
          <a:p>
            <a:endParaRPr lang="en-US" dirty="0"/>
          </a:p>
        </p:txBody>
      </p:sp>
      <p:sp>
        <p:nvSpPr>
          <p:cNvPr id="4" name="Slide Number Placeholder 3"/>
          <p:cNvSpPr>
            <a:spLocks noGrp="1"/>
          </p:cNvSpPr>
          <p:nvPr>
            <p:ph type="sldNum" sz="quarter" idx="12"/>
          </p:nvPr>
        </p:nvSpPr>
        <p:spPr/>
        <p:txBody>
          <a:bodyPr/>
          <a:lstStyle/>
          <a:p>
            <a:fld id="{972DED3F-3EC0-414F-BAF3-DFEA13B607B6}" type="slidenum">
              <a:rPr lang="it-CH" smtClean="0"/>
              <a:pPr/>
              <a:t>19</a:t>
            </a:fld>
            <a:endParaRPr lang="it-CH" dirty="0"/>
          </a:p>
        </p:txBody>
      </p:sp>
      <p:grpSp>
        <p:nvGrpSpPr>
          <p:cNvPr id="5" name="Gruppo 2"/>
          <p:cNvGrpSpPr/>
          <p:nvPr/>
        </p:nvGrpSpPr>
        <p:grpSpPr>
          <a:xfrm>
            <a:off x="5301050" y="2852936"/>
            <a:ext cx="3159382" cy="3083976"/>
            <a:chOff x="5742390" y="1578452"/>
            <a:chExt cx="3159382" cy="3083976"/>
          </a:xfrm>
        </p:grpSpPr>
        <p:grpSp>
          <p:nvGrpSpPr>
            <p:cNvPr id="6" name="Gruppo 23"/>
            <p:cNvGrpSpPr/>
            <p:nvPr/>
          </p:nvGrpSpPr>
          <p:grpSpPr>
            <a:xfrm>
              <a:off x="5742390" y="1578452"/>
              <a:ext cx="2790050" cy="2714644"/>
              <a:chOff x="5652120" y="1785926"/>
              <a:chExt cx="2790050" cy="2714644"/>
            </a:xfrm>
          </p:grpSpPr>
          <p:pic>
            <p:nvPicPr>
              <p:cNvPr id="9" name="Picture 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52120" y="1785926"/>
                <a:ext cx="2790050"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0" name="Connettore 7 11"/>
              <p:cNvCxnSpPr/>
              <p:nvPr/>
            </p:nvCxnSpPr>
            <p:spPr>
              <a:xfrm rot="16200000" flipV="1">
                <a:off x="7038588" y="4031310"/>
                <a:ext cx="705180" cy="106423"/>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7 21"/>
              <p:cNvCxnSpPr/>
              <p:nvPr/>
            </p:nvCxnSpPr>
            <p:spPr>
              <a:xfrm rot="10800000">
                <a:off x="7444390" y="3143248"/>
                <a:ext cx="944034" cy="213744"/>
              </a:xfrm>
              <a:prstGeom prst="curvedConnector3">
                <a:avLst>
                  <a:gd name="adj1" fmla="val 47065"/>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CasellaDiTesto 31"/>
            <p:cNvSpPr txBox="1"/>
            <p:nvPr/>
          </p:nvSpPr>
          <p:spPr>
            <a:xfrm>
              <a:off x="6706568" y="4293096"/>
              <a:ext cx="2021548" cy="369332"/>
            </a:xfrm>
            <a:prstGeom prst="rect">
              <a:avLst/>
            </a:prstGeom>
            <a:noFill/>
          </p:spPr>
          <p:txBody>
            <a:bodyPr wrap="square" rtlCol="0">
              <a:spAutoFit/>
            </a:bodyPr>
            <a:lstStyle/>
            <a:p>
              <a:r>
                <a:rPr lang="it-CH" b="1" kern="1200" dirty="0" smtClean="0">
                  <a:solidFill>
                    <a:srgbClr val="002060"/>
                  </a:solidFill>
                  <a:latin typeface="Arial" pitchFamily="34" charset="0"/>
                  <a:cs typeface="Arial" pitchFamily="34" charset="0"/>
                </a:rPr>
                <a:t>POSTERIEURE</a:t>
              </a:r>
              <a:endParaRPr lang="it-CH" b="1" kern="1200" dirty="0">
                <a:solidFill>
                  <a:srgbClr val="002060"/>
                </a:solidFill>
                <a:latin typeface="Arial" pitchFamily="34" charset="0"/>
                <a:cs typeface="Arial" pitchFamily="34" charset="0"/>
              </a:endParaRPr>
            </a:p>
          </p:txBody>
        </p:sp>
        <p:sp>
          <p:nvSpPr>
            <p:cNvPr id="8" name="CasellaDiTesto 34"/>
            <p:cNvSpPr txBox="1"/>
            <p:nvPr/>
          </p:nvSpPr>
          <p:spPr>
            <a:xfrm rot="5400000">
              <a:off x="7961022" y="3069360"/>
              <a:ext cx="1512168" cy="369332"/>
            </a:xfrm>
            <a:prstGeom prst="rect">
              <a:avLst/>
            </a:prstGeom>
            <a:noFill/>
          </p:spPr>
          <p:txBody>
            <a:bodyPr wrap="square" rtlCol="0">
              <a:spAutoFit/>
            </a:bodyPr>
            <a:lstStyle/>
            <a:p>
              <a:r>
                <a:rPr lang="it-CH" b="1" kern="1200" dirty="0" smtClean="0">
                  <a:solidFill>
                    <a:srgbClr val="002060"/>
                  </a:solidFill>
                  <a:latin typeface="Arial" pitchFamily="34" charset="0"/>
                  <a:cs typeface="Arial" pitchFamily="34" charset="0"/>
                </a:rPr>
                <a:t>LATERALE</a:t>
              </a:r>
              <a:endParaRPr lang="it-CH" b="1" kern="1200" dirty="0">
                <a:solidFill>
                  <a:srgbClr val="002060"/>
                </a:solidFill>
                <a:latin typeface="Arial" pitchFamily="34" charset="0"/>
                <a:cs typeface="Arial" pitchFamily="34" charset="0"/>
              </a:endParaRPr>
            </a:p>
          </p:txBody>
        </p:sp>
      </p:grpSp>
    </p:spTree>
    <p:extLst>
      <p:ext uri="{BB962C8B-B14F-4D97-AF65-F5344CB8AC3E}">
        <p14:creationId xmlns:p14="http://schemas.microsoft.com/office/powerpoint/2010/main" val="2027960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72908"/>
            <a:ext cx="8640960" cy="607820"/>
          </a:xfrm>
        </p:spPr>
        <p:txBody>
          <a:bodyPr/>
          <a:lstStyle/>
          <a:p>
            <a:r>
              <a:rPr lang="en-US" sz="4000" b="1" dirty="0">
                <a:solidFill>
                  <a:srgbClr val="002060"/>
                </a:solidFill>
                <a:effectLst>
                  <a:outerShdw blurRad="38100" dist="38100" dir="2700000" algn="tl">
                    <a:srgbClr val="000000">
                      <a:alpha val="43137"/>
                    </a:srgbClr>
                  </a:outerShdw>
                </a:effectLst>
                <a:latin typeface="Arial" pitchFamily="34" charset="0"/>
                <a:cs typeface="Arial" pitchFamily="34" charset="0"/>
              </a:rPr>
              <a:t/>
            </a:r>
            <a:br>
              <a:rPr lang="en-US" sz="4000" b="1" dirty="0">
                <a:solidFill>
                  <a:srgbClr val="002060"/>
                </a:solidFill>
                <a:effectLst>
                  <a:outerShdw blurRad="38100" dist="38100" dir="2700000" algn="tl">
                    <a:srgbClr val="000000">
                      <a:alpha val="43137"/>
                    </a:srgbClr>
                  </a:outerShdw>
                </a:effectLst>
                <a:latin typeface="Arial" pitchFamily="34" charset="0"/>
                <a:cs typeface="Arial" pitchFamily="34" charset="0"/>
              </a:rPr>
            </a:br>
            <a:r>
              <a:rPr lang="en-US"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La </a:t>
            </a:r>
            <a:r>
              <a:rPr lang="en-US" sz="4000" b="1"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Hanche</a:t>
            </a:r>
            <a:endParaRPr lang="en-US" sz="4000" dirty="0"/>
          </a:p>
        </p:txBody>
      </p:sp>
      <p:sp>
        <p:nvSpPr>
          <p:cNvPr id="3" name="Content Placeholder 2"/>
          <p:cNvSpPr>
            <a:spLocks noGrp="1"/>
          </p:cNvSpPr>
          <p:nvPr>
            <p:ph idx="1"/>
          </p:nvPr>
        </p:nvSpPr>
        <p:spPr>
          <a:xfrm>
            <a:off x="251520" y="1700808"/>
            <a:ext cx="8640960" cy="4343400"/>
          </a:xfrm>
        </p:spPr>
        <p:txBody>
          <a:bodyPr>
            <a:normAutofit/>
          </a:bodyPr>
          <a:lstStyle/>
          <a:p>
            <a:pPr>
              <a:buClr>
                <a:schemeClr val="bg1">
                  <a:lumMod val="65000"/>
                </a:schemeClr>
              </a:buClr>
              <a:buFont typeface="Arial"/>
              <a:buChar char="•"/>
            </a:pPr>
            <a:r>
              <a:rPr lang="fr-FR" dirty="0" smtClean="0">
                <a:solidFill>
                  <a:schemeClr val="tx2">
                    <a:lumMod val="90000"/>
                    <a:lumOff val="10000"/>
                  </a:schemeClr>
                </a:solidFill>
                <a:latin typeface="Arial"/>
                <a:cs typeface="Arial"/>
              </a:rPr>
              <a:t>L’une des plus grosses articulations du corps</a:t>
            </a:r>
          </a:p>
          <a:p>
            <a:pPr>
              <a:buClr>
                <a:schemeClr val="bg1">
                  <a:lumMod val="65000"/>
                </a:schemeClr>
              </a:buClr>
              <a:buFont typeface="Arial"/>
              <a:buChar char="•"/>
            </a:pPr>
            <a:r>
              <a:rPr lang="fr-FR" dirty="0" smtClean="0">
                <a:solidFill>
                  <a:schemeClr val="tx2">
                    <a:lumMod val="90000"/>
                    <a:lumOff val="10000"/>
                  </a:schemeClr>
                </a:solidFill>
                <a:latin typeface="Arial"/>
                <a:cs typeface="Arial"/>
              </a:rPr>
              <a:t>Tête sphérique et cavité cotyloïdienne</a:t>
            </a:r>
          </a:p>
          <a:p>
            <a:pPr>
              <a:buClr>
                <a:schemeClr val="bg1">
                  <a:lumMod val="65000"/>
                </a:schemeClr>
              </a:buClr>
              <a:buFont typeface="Arial"/>
              <a:buChar char="•"/>
            </a:pPr>
            <a:r>
              <a:rPr lang="fr-FR" dirty="0" smtClean="0">
                <a:solidFill>
                  <a:schemeClr val="tx2">
                    <a:lumMod val="90000"/>
                    <a:lumOff val="10000"/>
                  </a:schemeClr>
                </a:solidFill>
                <a:latin typeface="Arial"/>
                <a:cs typeface="Arial"/>
              </a:rPr>
              <a:t>Se déplace dans toutes les directions</a:t>
            </a:r>
          </a:p>
          <a:p>
            <a:pPr>
              <a:buClr>
                <a:schemeClr val="bg1">
                  <a:lumMod val="65000"/>
                </a:schemeClr>
              </a:buClr>
              <a:buFont typeface="Arial"/>
              <a:buChar char="•"/>
            </a:pPr>
            <a:r>
              <a:rPr lang="fr-FR" dirty="0" smtClean="0">
                <a:solidFill>
                  <a:schemeClr val="tx2">
                    <a:lumMod val="90000"/>
                    <a:lumOff val="10000"/>
                  </a:schemeClr>
                </a:solidFill>
                <a:latin typeface="Arial"/>
                <a:cs typeface="Arial"/>
              </a:rPr>
              <a:t>Fournit la mobilité et le soutien</a:t>
            </a:r>
          </a:p>
          <a:p>
            <a:pPr>
              <a:buClr>
                <a:schemeClr val="bg1">
                  <a:lumMod val="65000"/>
                </a:schemeClr>
              </a:buClr>
              <a:buFont typeface="Arial"/>
              <a:buChar char="•"/>
            </a:pPr>
            <a:r>
              <a:rPr lang="fr-FR" dirty="0" smtClean="0">
                <a:solidFill>
                  <a:schemeClr val="tx2">
                    <a:lumMod val="90000"/>
                    <a:lumOff val="10000"/>
                  </a:schemeClr>
                </a:solidFill>
                <a:latin typeface="Arial"/>
                <a:cs typeface="Arial"/>
              </a:rPr>
              <a:t>Articulation portante majeure du corps</a:t>
            </a:r>
          </a:p>
          <a:p>
            <a:pPr marL="0" indent="0">
              <a:buClr>
                <a:schemeClr val="bg1">
                  <a:lumMod val="65000"/>
                </a:schemeClr>
              </a:buClr>
              <a:buNone/>
            </a:pPr>
            <a:r>
              <a:rPr lang="fr-FR" b="1" dirty="0" smtClean="0">
                <a:solidFill>
                  <a:schemeClr val="tx2">
                    <a:lumMod val="90000"/>
                    <a:lumOff val="10000"/>
                  </a:schemeClr>
                </a:solidFill>
                <a:latin typeface="Arial"/>
                <a:cs typeface="Arial"/>
              </a:rPr>
              <a:t>Les contraintes supportées par la hanche lors de la marche sont environ 5 fois supérieur au poids du corps</a:t>
            </a:r>
            <a:endParaRPr lang="fr-FR" b="1" dirty="0">
              <a:solidFill>
                <a:schemeClr val="tx2">
                  <a:lumMod val="90000"/>
                  <a:lumOff val="10000"/>
                </a:schemeClr>
              </a:solidFill>
              <a:latin typeface="Arial"/>
              <a:cs typeface="Arial"/>
            </a:endParaRPr>
          </a:p>
        </p:txBody>
      </p:sp>
      <p:sp>
        <p:nvSpPr>
          <p:cNvPr id="4" name="Slide Number Placeholder 3"/>
          <p:cNvSpPr>
            <a:spLocks noGrp="1"/>
          </p:cNvSpPr>
          <p:nvPr>
            <p:ph type="sldNum" sz="quarter" idx="12"/>
          </p:nvPr>
        </p:nvSpPr>
        <p:spPr/>
        <p:txBody>
          <a:bodyPr/>
          <a:lstStyle/>
          <a:p>
            <a:fld id="{972DED3F-3EC0-414F-BAF3-DFEA13B607B6}" type="slidenum">
              <a:rPr lang="it-CH" smtClean="0"/>
              <a:pPr/>
              <a:t>2</a:t>
            </a:fld>
            <a:endParaRPr lang="it-CH" dirty="0"/>
          </a:p>
        </p:txBody>
      </p:sp>
      <p:pic>
        <p:nvPicPr>
          <p:cNvPr id="7" name="Picture 6" descr="iStock_000010750610XSmal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60232" y="2462893"/>
            <a:ext cx="2376264" cy="2046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73902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1844"/>
            <a:ext cx="8042276" cy="688884"/>
          </a:xfrm>
        </p:spPr>
        <p:txBody>
          <a:bodyPr/>
          <a:lstStyle/>
          <a:p>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La Voie d’Abord AMIS</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251520" y="1196752"/>
            <a:ext cx="8640960" cy="3600400"/>
          </a:xfrm>
        </p:spPr>
        <p:txBody>
          <a:bodyPr>
            <a:normAutofit/>
          </a:bodyPr>
          <a:lstStyle/>
          <a:p>
            <a:pPr marL="0" indent="0" algn="just">
              <a:buNone/>
            </a:pPr>
            <a:r>
              <a:rPr lang="fr-FR" dirty="0" smtClean="0">
                <a:solidFill>
                  <a:srgbClr val="002060"/>
                </a:solidFill>
                <a:latin typeface="Arial" pitchFamily="34" charset="0"/>
                <a:cs typeface="Arial" pitchFamily="34" charset="0"/>
              </a:rPr>
              <a:t>La voie d’abord AMIS est caractérisée par la préservation des muscles et des tendons rencontrés pendant l’opération.</a:t>
            </a:r>
          </a:p>
          <a:p>
            <a:pPr algn="just">
              <a:buClr>
                <a:schemeClr val="bg1">
                  <a:lumMod val="65000"/>
                </a:schemeClr>
              </a:buClr>
              <a:buFont typeface="Arial"/>
              <a:buChar char="•"/>
            </a:pPr>
            <a:r>
              <a:rPr lang="fr-FR" dirty="0" smtClean="0">
                <a:solidFill>
                  <a:srgbClr val="002060"/>
                </a:solidFill>
                <a:latin typeface="Arial" pitchFamily="34" charset="0"/>
                <a:cs typeface="Arial" pitchFamily="34" charset="0"/>
              </a:rPr>
              <a:t>La voie d’abord antérieure est la seule technique qui suit un parcours intermusculaire et internerveux. </a:t>
            </a:r>
          </a:p>
          <a:p>
            <a:pPr algn="just">
              <a:buClr>
                <a:schemeClr val="bg1">
                  <a:lumMod val="65000"/>
                </a:schemeClr>
              </a:buClr>
              <a:buFont typeface="Arial"/>
              <a:buChar char="•"/>
            </a:pPr>
            <a:r>
              <a:rPr lang="fr-FR" dirty="0" smtClean="0">
                <a:solidFill>
                  <a:schemeClr val="tx2">
                    <a:lumMod val="90000"/>
                    <a:lumOff val="10000"/>
                  </a:schemeClr>
                </a:solidFill>
                <a:latin typeface="Arial" pitchFamily="34" charset="0"/>
                <a:cs typeface="Arial" pitchFamily="34" charset="0"/>
              </a:rPr>
              <a:t>Grâce à la technique AMIS le chirurgien NE DOIT PAS COUPER LE MUSCLES, ce qui est fondamental pour une récupération rapide. </a:t>
            </a:r>
            <a:endParaRPr lang="fr-FR" dirty="0">
              <a:solidFill>
                <a:schemeClr val="tx2">
                  <a:lumMod val="90000"/>
                  <a:lumOff val="1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72DED3F-3EC0-414F-BAF3-DFEA13B607B6}" type="slidenum">
              <a:rPr lang="it-CH" smtClean="0"/>
              <a:pPr/>
              <a:t>20</a:t>
            </a:fld>
            <a:endParaRPr lang="it-CH" dirty="0"/>
          </a:p>
        </p:txBody>
      </p:sp>
      <p:grpSp>
        <p:nvGrpSpPr>
          <p:cNvPr id="6" name="Gruppo 5"/>
          <p:cNvGrpSpPr/>
          <p:nvPr/>
        </p:nvGrpSpPr>
        <p:grpSpPr>
          <a:xfrm>
            <a:off x="2143124" y="4221088"/>
            <a:ext cx="4857752" cy="2795736"/>
            <a:chOff x="3500430" y="4205164"/>
            <a:chExt cx="4857752" cy="2795736"/>
          </a:xfrm>
        </p:grpSpPr>
        <p:pic>
          <p:nvPicPr>
            <p:cNvPr id="10" name="Picture 6"/>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7935"/>
            <a:stretch/>
          </p:blipFill>
          <p:spPr bwMode="auto">
            <a:xfrm>
              <a:off x="6143636" y="4205164"/>
              <a:ext cx="2214546" cy="2795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0430" y="4496960"/>
              <a:ext cx="2589438" cy="2432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Rettangolo 4"/>
          <p:cNvSpPr/>
          <p:nvPr/>
        </p:nvSpPr>
        <p:spPr>
          <a:xfrm>
            <a:off x="6804248" y="5157192"/>
            <a:ext cx="2236446" cy="369332"/>
          </a:xfrm>
          <a:prstGeom prst="rect">
            <a:avLst/>
          </a:prstGeom>
        </p:spPr>
        <p:txBody>
          <a:bodyPr wrap="none">
            <a:spAutoFit/>
          </a:bodyPr>
          <a:lstStyle/>
          <a:p>
            <a:r>
              <a:rPr lang="en-GB" b="1" dirty="0" smtClean="0">
                <a:solidFill>
                  <a:srgbClr val="002060"/>
                </a:solidFill>
                <a:latin typeface="Arial" pitchFamily="34" charset="0"/>
                <a:cs typeface="Arial" pitchFamily="34" charset="0"/>
              </a:rPr>
              <a:t>Voie d’Abord AMIS</a:t>
            </a:r>
            <a:endParaRPr lang="en-GB" b="1" dirty="0"/>
          </a:p>
        </p:txBody>
      </p:sp>
    </p:spTree>
    <p:extLst>
      <p:ext uri="{BB962C8B-B14F-4D97-AF65-F5344CB8AC3E}">
        <p14:creationId xmlns:p14="http://schemas.microsoft.com/office/powerpoint/2010/main" val="124274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Rectangle 10"/>
          <p:cNvSpPr>
            <a:spLocks noChangeArrowheads="1"/>
          </p:cNvSpPr>
          <p:nvPr/>
        </p:nvSpPr>
        <p:spPr bwMode="auto">
          <a:xfrm>
            <a:off x="0" y="-8004"/>
            <a:ext cx="9252520" cy="10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AUTRES VOIES  D’ABORD</a:t>
            </a:r>
            <a:endParaRPr lang="it-IT"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CasellaDiTesto 26"/>
          <p:cNvSpPr txBox="1"/>
          <p:nvPr/>
        </p:nvSpPr>
        <p:spPr>
          <a:xfrm>
            <a:off x="107504" y="1196752"/>
            <a:ext cx="5328592" cy="3046988"/>
          </a:xfrm>
          <a:prstGeom prst="rect">
            <a:avLst/>
          </a:prstGeom>
          <a:noFill/>
        </p:spPr>
        <p:txBody>
          <a:bodyPr wrap="square" rtlCol="0">
            <a:spAutoFit/>
          </a:bodyPr>
          <a:lstStyle/>
          <a:p>
            <a:pPr algn="just"/>
            <a:r>
              <a:rPr lang="fr-FR" sz="2400" dirty="0" smtClean="0">
                <a:solidFill>
                  <a:srgbClr val="002060"/>
                </a:solidFill>
                <a:latin typeface="Arial" pitchFamily="34" charset="0"/>
                <a:cs typeface="Arial" pitchFamily="34" charset="0"/>
              </a:rPr>
              <a:t>D’autres abords présentés comme mini-invasifs sont seulement des techniques avec une incision cutanée réduite mais qui engendrent les mêmes lésions musculaires et nerveuses que les abords dits “conventionnels”.</a:t>
            </a:r>
          </a:p>
          <a:p>
            <a:endParaRPr lang="it-CH" sz="2400" dirty="0">
              <a:solidFill>
                <a:srgbClr val="002060"/>
              </a:solidFill>
              <a:latin typeface="Arial" pitchFamily="34" charset="0"/>
              <a:cs typeface="Arial" pitchFamily="34" charset="0"/>
            </a:endParaRPr>
          </a:p>
        </p:txBody>
      </p:sp>
      <p:sp>
        <p:nvSpPr>
          <p:cNvPr id="28" name="Rettangolo 27"/>
          <p:cNvSpPr/>
          <p:nvPr/>
        </p:nvSpPr>
        <p:spPr>
          <a:xfrm>
            <a:off x="323528" y="3953066"/>
            <a:ext cx="4968552" cy="1261884"/>
          </a:xfrm>
          <a:prstGeom prst="rect">
            <a:avLst/>
          </a:prstGeom>
        </p:spPr>
        <p:txBody>
          <a:bodyPr wrap="square">
            <a:spAutoFit/>
          </a:bodyPr>
          <a:lstStyle/>
          <a:p>
            <a:pPr marL="342900" indent="-342900" algn="just">
              <a:spcBef>
                <a:spcPct val="50000"/>
              </a:spcBef>
              <a:buClr>
                <a:schemeClr val="bg1">
                  <a:lumMod val="65000"/>
                </a:schemeClr>
              </a:buClr>
              <a:buSzPct val="110000"/>
              <a:buFont typeface="Arial" pitchFamily="34" charset="0"/>
              <a:buChar char="•"/>
            </a:pPr>
            <a:r>
              <a:rPr lang="fr-FR" sz="1900" dirty="0" smtClean="0">
                <a:solidFill>
                  <a:srgbClr val="002060"/>
                </a:solidFill>
                <a:latin typeface="Arial" pitchFamily="34" charset="0"/>
                <a:cs typeface="Arial" pitchFamily="34" charset="0"/>
              </a:rPr>
              <a:t>L’abord mini-postérieur n’est pas une approche mini invasive, mais une technique de mini incision </a:t>
            </a:r>
            <a:r>
              <a:rPr lang="fr-FR" sz="1900" dirty="0" smtClean="0">
                <a:solidFill>
                  <a:srgbClr val="002060"/>
                </a:solidFill>
                <a:latin typeface="Arial" pitchFamily="34" charset="0"/>
                <a:cs typeface="Arial" pitchFamily="34" charset="0"/>
                <a:sym typeface="Wingdings" pitchFamily="2" charset="2"/>
              </a:rPr>
              <a:t> longue récupération</a:t>
            </a:r>
            <a:r>
              <a:rPr lang="fr-FR" sz="1900" dirty="0" smtClean="0">
                <a:solidFill>
                  <a:srgbClr val="002060"/>
                </a:solidFill>
                <a:latin typeface="Arial" pitchFamily="34" charset="0"/>
                <a:cs typeface="Arial" pitchFamily="34" charset="0"/>
              </a:rPr>
              <a:t>. </a:t>
            </a:r>
            <a:endParaRPr lang="fr-FR" sz="1900" dirty="0">
              <a:solidFill>
                <a:srgbClr val="002060"/>
              </a:solidFill>
              <a:latin typeface="Arial" pitchFamily="34" charset="0"/>
              <a:cs typeface="Arial" pitchFamily="34" charset="0"/>
            </a:endParaRPr>
          </a:p>
        </p:txBody>
      </p:sp>
      <p:sp>
        <p:nvSpPr>
          <p:cNvPr id="29" name="Rettangolo 28"/>
          <p:cNvSpPr/>
          <p:nvPr/>
        </p:nvSpPr>
        <p:spPr>
          <a:xfrm>
            <a:off x="323528" y="5229200"/>
            <a:ext cx="4968552" cy="1261884"/>
          </a:xfrm>
          <a:prstGeom prst="rect">
            <a:avLst/>
          </a:prstGeom>
        </p:spPr>
        <p:txBody>
          <a:bodyPr wrap="square">
            <a:spAutoFit/>
          </a:bodyPr>
          <a:lstStyle/>
          <a:p>
            <a:pPr marL="342900" indent="-342900" algn="just">
              <a:spcBef>
                <a:spcPct val="50000"/>
              </a:spcBef>
              <a:buClr>
                <a:schemeClr val="bg1">
                  <a:lumMod val="65000"/>
                </a:schemeClr>
              </a:buClr>
              <a:buSzPct val="110000"/>
              <a:buFont typeface="Arial" pitchFamily="34" charset="0"/>
              <a:buChar char="•"/>
            </a:pPr>
            <a:r>
              <a:rPr lang="fr-CH" sz="1900" dirty="0" smtClean="0">
                <a:solidFill>
                  <a:srgbClr val="002060"/>
                </a:solidFill>
                <a:latin typeface="Arial" pitchFamily="34" charset="0"/>
                <a:cs typeface="Arial" pitchFamily="34" charset="0"/>
                <a:sym typeface="Wingdings" pitchFamily="2" charset="2"/>
              </a:rPr>
              <a:t>L’abord mini-latéral n’est pas un approche mini invasive, mais une technique de mini incision  longue récupération</a:t>
            </a:r>
            <a:r>
              <a:rPr lang="fr-CH" sz="1900" dirty="0" smtClean="0">
                <a:solidFill>
                  <a:srgbClr val="002060"/>
                </a:solidFill>
                <a:latin typeface="Arial" pitchFamily="34" charset="0"/>
                <a:cs typeface="Arial" pitchFamily="34" charset="0"/>
              </a:rPr>
              <a:t>. </a:t>
            </a:r>
            <a:endParaRPr lang="fr-CH" sz="1900" dirty="0">
              <a:solidFill>
                <a:srgbClr val="002060"/>
              </a:solidFill>
              <a:latin typeface="Arial" pitchFamily="34" charset="0"/>
              <a:cs typeface="Arial" pitchFamily="34" charset="0"/>
            </a:endParaRPr>
          </a:p>
        </p:txBody>
      </p:sp>
      <p:grpSp>
        <p:nvGrpSpPr>
          <p:cNvPr id="3" name="Gruppo 2"/>
          <p:cNvGrpSpPr/>
          <p:nvPr/>
        </p:nvGrpSpPr>
        <p:grpSpPr>
          <a:xfrm>
            <a:off x="5742390" y="1578452"/>
            <a:ext cx="3159382" cy="3083976"/>
            <a:chOff x="5742390" y="1578452"/>
            <a:chExt cx="3159382" cy="3083976"/>
          </a:xfrm>
        </p:grpSpPr>
        <p:grpSp>
          <p:nvGrpSpPr>
            <p:cNvPr id="24" name="Gruppo 23"/>
            <p:cNvGrpSpPr/>
            <p:nvPr/>
          </p:nvGrpSpPr>
          <p:grpSpPr>
            <a:xfrm>
              <a:off x="5742390" y="1578452"/>
              <a:ext cx="2790050" cy="2714644"/>
              <a:chOff x="5652120" y="1785926"/>
              <a:chExt cx="2790050" cy="2714644"/>
            </a:xfrm>
          </p:grpSpPr>
          <p:pic>
            <p:nvPicPr>
              <p:cNvPr id="4"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2120" y="1785926"/>
                <a:ext cx="2790050"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2" name="Connettore 7 11"/>
              <p:cNvCxnSpPr/>
              <p:nvPr/>
            </p:nvCxnSpPr>
            <p:spPr>
              <a:xfrm rot="16200000" flipV="1">
                <a:off x="7038588" y="4031310"/>
                <a:ext cx="705180" cy="106423"/>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7 21"/>
              <p:cNvCxnSpPr/>
              <p:nvPr/>
            </p:nvCxnSpPr>
            <p:spPr>
              <a:xfrm rot="10800000">
                <a:off x="7444390" y="3143248"/>
                <a:ext cx="944034" cy="213744"/>
              </a:xfrm>
              <a:prstGeom prst="curvedConnector3">
                <a:avLst>
                  <a:gd name="adj1" fmla="val 47065"/>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CasellaDiTesto 31"/>
            <p:cNvSpPr txBox="1"/>
            <p:nvPr/>
          </p:nvSpPr>
          <p:spPr>
            <a:xfrm>
              <a:off x="6706568" y="4293096"/>
              <a:ext cx="1937398" cy="369332"/>
            </a:xfrm>
            <a:prstGeom prst="rect">
              <a:avLst/>
            </a:prstGeom>
            <a:noFill/>
          </p:spPr>
          <p:txBody>
            <a:bodyPr wrap="square" rtlCol="0">
              <a:spAutoFit/>
            </a:bodyPr>
            <a:lstStyle/>
            <a:p>
              <a:r>
                <a:rPr lang="it-CH" b="1" dirty="0" smtClean="0">
                  <a:solidFill>
                    <a:srgbClr val="002060"/>
                  </a:solidFill>
                  <a:latin typeface="Arial" pitchFamily="34" charset="0"/>
                  <a:cs typeface="Arial" pitchFamily="34" charset="0"/>
                </a:rPr>
                <a:t>POSTERIEURE</a:t>
              </a:r>
              <a:endParaRPr lang="it-CH" b="1" dirty="0">
                <a:solidFill>
                  <a:srgbClr val="002060"/>
                </a:solidFill>
                <a:latin typeface="Arial" pitchFamily="34" charset="0"/>
                <a:cs typeface="Arial" pitchFamily="34" charset="0"/>
              </a:endParaRPr>
            </a:p>
          </p:txBody>
        </p:sp>
        <p:sp>
          <p:nvSpPr>
            <p:cNvPr id="35" name="CasellaDiTesto 34"/>
            <p:cNvSpPr txBox="1"/>
            <p:nvPr/>
          </p:nvSpPr>
          <p:spPr>
            <a:xfrm rot="5400000">
              <a:off x="7961022" y="3069360"/>
              <a:ext cx="1512168" cy="369332"/>
            </a:xfrm>
            <a:prstGeom prst="rect">
              <a:avLst/>
            </a:prstGeom>
            <a:noFill/>
          </p:spPr>
          <p:txBody>
            <a:bodyPr wrap="square" rtlCol="0">
              <a:spAutoFit/>
            </a:bodyPr>
            <a:lstStyle/>
            <a:p>
              <a:r>
                <a:rPr lang="it-CH" b="1" dirty="0" smtClean="0">
                  <a:solidFill>
                    <a:srgbClr val="002060"/>
                  </a:solidFill>
                  <a:latin typeface="Arial" pitchFamily="34" charset="0"/>
                  <a:cs typeface="Arial" pitchFamily="34" charset="0"/>
                </a:rPr>
                <a:t>LATERALE</a:t>
              </a:r>
              <a:endParaRPr lang="it-CH" b="1" dirty="0">
                <a:solidFill>
                  <a:srgbClr val="002060"/>
                </a:solidFill>
                <a:latin typeface="Arial" pitchFamily="34" charset="0"/>
                <a:cs typeface="Arial" pitchFamily="34" charset="0"/>
              </a:endParaRPr>
            </a:p>
          </p:txBody>
        </p:sp>
      </p:grpSp>
    </p:spTree>
    <p:extLst>
      <p:ext uri="{BB962C8B-B14F-4D97-AF65-F5344CB8AC3E}">
        <p14:creationId xmlns:p14="http://schemas.microsoft.com/office/powerpoint/2010/main" val="340386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10"/>
          <p:cNvSpPr>
            <a:spLocks noChangeArrowheads="1"/>
          </p:cNvSpPr>
          <p:nvPr/>
        </p:nvSpPr>
        <p:spPr bwMode="auto">
          <a:xfrm>
            <a:off x="250825" y="692696"/>
            <a:ext cx="8642350" cy="86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L’Abord AMIS</a:t>
            </a:r>
            <a:endParaRPr lang="fr-CH"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ctr"/>
            <a:endPar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24579" name="Rectangle 3"/>
          <p:cNvSpPr>
            <a:spLocks noChangeArrowheads="1"/>
          </p:cNvSpPr>
          <p:nvPr/>
        </p:nvSpPr>
        <p:spPr bwMode="auto">
          <a:xfrm>
            <a:off x="250824" y="1484784"/>
            <a:ext cx="5761039"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buClr>
                <a:schemeClr val="bg1">
                  <a:lumMod val="65000"/>
                </a:schemeClr>
              </a:buClr>
            </a:pPr>
            <a:r>
              <a:rPr lang="fr-FR" sz="2000" dirty="0">
                <a:solidFill>
                  <a:srgbClr val="002060"/>
                </a:solidFill>
                <a:latin typeface="Arial" pitchFamily="34" charset="0"/>
                <a:cs typeface="Arial" pitchFamily="34" charset="0"/>
              </a:rPr>
              <a:t>La voie d’abord antérieure est la seule technique qui </a:t>
            </a:r>
            <a:r>
              <a:rPr lang="fr-FR" sz="2000" dirty="0" smtClean="0">
                <a:solidFill>
                  <a:srgbClr val="002060"/>
                </a:solidFill>
                <a:latin typeface="Arial" pitchFamily="34" charset="0"/>
                <a:cs typeface="Arial" pitchFamily="34" charset="0"/>
              </a:rPr>
              <a:t>suit </a:t>
            </a:r>
            <a:r>
              <a:rPr lang="fr-FR" sz="2000" dirty="0">
                <a:solidFill>
                  <a:srgbClr val="002060"/>
                </a:solidFill>
                <a:latin typeface="Arial" pitchFamily="34" charset="0"/>
                <a:cs typeface="Arial" pitchFamily="34" charset="0"/>
              </a:rPr>
              <a:t>un parcours intermusculaire et </a:t>
            </a:r>
            <a:r>
              <a:rPr lang="fr-FR" sz="2000" dirty="0" smtClean="0">
                <a:solidFill>
                  <a:srgbClr val="002060"/>
                </a:solidFill>
                <a:latin typeface="Arial" pitchFamily="34" charset="0"/>
                <a:cs typeface="Arial" pitchFamily="34" charset="0"/>
              </a:rPr>
              <a:t>internerveux.</a:t>
            </a:r>
            <a:endParaRPr lang="fr-FR" sz="2000" dirty="0">
              <a:solidFill>
                <a:srgbClr val="002060"/>
              </a:solidFill>
              <a:latin typeface="Arial" pitchFamily="34" charset="0"/>
              <a:cs typeface="Arial" pitchFamily="34" charset="0"/>
            </a:endParaRPr>
          </a:p>
          <a:p>
            <a:pPr marL="180975" indent="-180975"/>
            <a:r>
              <a:rPr lang="fr-CH" sz="1900" dirty="0" smtClean="0">
                <a:solidFill>
                  <a:srgbClr val="002060"/>
                </a:solidFill>
                <a:latin typeface="Arial" pitchFamily="34" charset="0"/>
                <a:cs typeface="Arial" pitchFamily="34" charset="0"/>
              </a:rPr>
              <a:t>Ceci réduit considérablement le risque </a:t>
            </a:r>
          </a:p>
          <a:p>
            <a:pPr marL="180975" indent="-180975"/>
            <a:r>
              <a:rPr lang="fr-CH" sz="1900" dirty="0" smtClean="0">
                <a:solidFill>
                  <a:srgbClr val="002060"/>
                </a:solidFill>
                <a:latin typeface="Arial" pitchFamily="34" charset="0"/>
                <a:cs typeface="Arial" pitchFamily="34" charset="0"/>
              </a:rPr>
              <a:t>d’endommager les muscles, les vaisseaux sanguins </a:t>
            </a:r>
          </a:p>
          <a:p>
            <a:pPr marL="180975" indent="-180975"/>
            <a:r>
              <a:rPr lang="fr-CH" sz="1900" dirty="0" smtClean="0">
                <a:solidFill>
                  <a:srgbClr val="002060"/>
                </a:solidFill>
                <a:latin typeface="Arial" pitchFamily="34" charset="0"/>
                <a:cs typeface="Arial" pitchFamily="34" charset="0"/>
              </a:rPr>
              <a:t>et les nerfs qui entourent l’articulation de la hanche.</a:t>
            </a:r>
            <a:endParaRPr lang="it-IT" sz="1900" dirty="0">
              <a:solidFill>
                <a:srgbClr val="002060"/>
              </a:solidFill>
              <a:latin typeface="Arial" pitchFamily="34" charset="0"/>
              <a:cs typeface="Arial" pitchFamily="34" charset="0"/>
            </a:endParaRPr>
          </a:p>
        </p:txBody>
      </p:sp>
      <p:sp>
        <p:nvSpPr>
          <p:cNvPr id="24580" name="Rectangle 3"/>
          <p:cNvSpPr>
            <a:spLocks noChangeArrowheads="1"/>
          </p:cNvSpPr>
          <p:nvPr/>
        </p:nvSpPr>
        <p:spPr bwMode="auto">
          <a:xfrm>
            <a:off x="250824" y="3789040"/>
            <a:ext cx="5761038"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180975" indent="-180975" algn="just"/>
            <a:r>
              <a:rPr lang="fr-FR" sz="2000" dirty="0" smtClean="0">
                <a:solidFill>
                  <a:srgbClr val="002060"/>
                </a:solidFill>
                <a:latin typeface="Arial" pitchFamily="34" charset="0"/>
                <a:cs typeface="Arial" pitchFamily="34" charset="0"/>
              </a:rPr>
              <a:t>Grâce </a:t>
            </a:r>
            <a:r>
              <a:rPr lang="fr-FR" sz="2000" dirty="0">
                <a:solidFill>
                  <a:srgbClr val="002060"/>
                </a:solidFill>
                <a:latin typeface="Arial" pitchFamily="34" charset="0"/>
                <a:cs typeface="Arial" pitchFamily="34" charset="0"/>
              </a:rPr>
              <a:t>à l’abord AMIS pour le remplacement total </a:t>
            </a:r>
            <a:endParaRPr lang="fr-FR" sz="2000" dirty="0" smtClean="0">
              <a:solidFill>
                <a:srgbClr val="002060"/>
              </a:solidFill>
              <a:latin typeface="Arial" pitchFamily="34" charset="0"/>
              <a:cs typeface="Arial" pitchFamily="34" charset="0"/>
            </a:endParaRPr>
          </a:p>
          <a:p>
            <a:pPr marL="180975" indent="-180975" algn="just"/>
            <a:r>
              <a:rPr lang="fr-FR" sz="2000" dirty="0" smtClean="0">
                <a:solidFill>
                  <a:srgbClr val="002060"/>
                </a:solidFill>
                <a:latin typeface="Arial" pitchFamily="34" charset="0"/>
                <a:cs typeface="Arial" pitchFamily="34" charset="0"/>
              </a:rPr>
              <a:t>de </a:t>
            </a:r>
            <a:r>
              <a:rPr lang="fr-FR" sz="2000" dirty="0">
                <a:solidFill>
                  <a:srgbClr val="002060"/>
                </a:solidFill>
                <a:latin typeface="Arial" pitchFamily="34" charset="0"/>
                <a:cs typeface="Arial" pitchFamily="34" charset="0"/>
              </a:rPr>
              <a:t>la hanche, le chirurgien </a:t>
            </a:r>
            <a:r>
              <a:rPr lang="fr-FR" sz="2000" b="1" dirty="0">
                <a:solidFill>
                  <a:srgbClr val="002060"/>
                </a:solidFill>
                <a:latin typeface="Arial" pitchFamily="34" charset="0"/>
                <a:cs typeface="Arial" pitchFamily="34" charset="0"/>
              </a:rPr>
              <a:t>NE DOIT PAS </a:t>
            </a:r>
            <a:endParaRPr lang="fr-FR" sz="2000" b="1" dirty="0" smtClean="0">
              <a:solidFill>
                <a:srgbClr val="002060"/>
              </a:solidFill>
              <a:latin typeface="Arial" pitchFamily="34" charset="0"/>
              <a:cs typeface="Arial" pitchFamily="34" charset="0"/>
            </a:endParaRPr>
          </a:p>
          <a:p>
            <a:pPr marL="180975" indent="-180975" algn="just"/>
            <a:r>
              <a:rPr lang="fr-FR" sz="2000" b="1" dirty="0" smtClean="0">
                <a:solidFill>
                  <a:srgbClr val="002060"/>
                </a:solidFill>
                <a:latin typeface="Arial" pitchFamily="34" charset="0"/>
                <a:cs typeface="Arial" pitchFamily="34" charset="0"/>
              </a:rPr>
              <a:t>COUPER </a:t>
            </a:r>
            <a:r>
              <a:rPr lang="fr-FR" sz="2000" b="1" dirty="0">
                <a:solidFill>
                  <a:srgbClr val="002060"/>
                </a:solidFill>
                <a:latin typeface="Arial" pitchFamily="34" charset="0"/>
                <a:cs typeface="Arial" pitchFamily="34" charset="0"/>
              </a:rPr>
              <a:t>LE MUSCLES</a:t>
            </a:r>
            <a:r>
              <a:rPr lang="fr-FR" sz="2000" dirty="0">
                <a:solidFill>
                  <a:srgbClr val="002060"/>
                </a:solidFill>
                <a:latin typeface="Arial" pitchFamily="34" charset="0"/>
                <a:cs typeface="Arial" pitchFamily="34" charset="0"/>
              </a:rPr>
              <a:t>, ce </a:t>
            </a:r>
            <a:r>
              <a:rPr lang="fr-FR" sz="2000" dirty="0" smtClean="0">
                <a:solidFill>
                  <a:srgbClr val="002060"/>
                </a:solidFill>
                <a:latin typeface="Arial" pitchFamily="34" charset="0"/>
                <a:cs typeface="Arial" pitchFamily="34" charset="0"/>
              </a:rPr>
              <a:t>qui est </a:t>
            </a:r>
          </a:p>
          <a:p>
            <a:pPr marL="180975" indent="-180975" algn="just"/>
            <a:r>
              <a:rPr lang="fr-FR" sz="2000" dirty="0" smtClean="0">
                <a:solidFill>
                  <a:srgbClr val="002060"/>
                </a:solidFill>
                <a:latin typeface="Arial" pitchFamily="34" charset="0"/>
                <a:cs typeface="Arial" pitchFamily="34" charset="0"/>
              </a:rPr>
              <a:t>fondamental </a:t>
            </a:r>
            <a:r>
              <a:rPr lang="fr-FR" sz="2000" dirty="0">
                <a:solidFill>
                  <a:srgbClr val="002060"/>
                </a:solidFill>
                <a:latin typeface="Arial" pitchFamily="34" charset="0"/>
                <a:cs typeface="Arial" pitchFamily="34" charset="0"/>
              </a:rPr>
              <a:t>pour une récupération rapide. </a:t>
            </a:r>
          </a:p>
          <a:p>
            <a:pPr marL="180975" indent="-180975" algn="just"/>
            <a:endParaRPr lang="it-IT" sz="1900" dirty="0">
              <a:solidFill>
                <a:srgbClr val="002060"/>
              </a:solidFill>
              <a:latin typeface="Arial" pitchFamily="34" charset="0"/>
              <a:cs typeface="Arial" pitchFamily="34" charset="0"/>
            </a:endParaRPr>
          </a:p>
        </p:txBody>
      </p:sp>
      <p:sp>
        <p:nvSpPr>
          <p:cNvPr id="24581" name="Rectangle 3"/>
          <p:cNvSpPr>
            <a:spLocks noChangeArrowheads="1"/>
          </p:cNvSpPr>
          <p:nvPr/>
        </p:nvSpPr>
        <p:spPr bwMode="auto">
          <a:xfrm>
            <a:off x="250824" y="5301208"/>
            <a:ext cx="576103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180975" indent="-180975" algn="just"/>
            <a:r>
              <a:rPr lang="fr-FR" sz="1900" dirty="0" smtClean="0">
                <a:solidFill>
                  <a:srgbClr val="0F3661"/>
                </a:solidFill>
                <a:latin typeface="Arial" pitchFamily="34" charset="0"/>
                <a:cs typeface="Arial" pitchFamily="34" charset="0"/>
              </a:rPr>
              <a:t>Presque toutes les autres approches nécessitent de </a:t>
            </a:r>
          </a:p>
          <a:p>
            <a:pPr marL="180975" indent="-180975" algn="just"/>
            <a:r>
              <a:rPr lang="fr-FR" sz="1900" dirty="0" smtClean="0">
                <a:solidFill>
                  <a:srgbClr val="0F3661"/>
                </a:solidFill>
                <a:latin typeface="Arial" pitchFamily="34" charset="0"/>
                <a:cs typeface="Arial" pitchFamily="34" charset="0"/>
              </a:rPr>
              <a:t>passer par les muscles ou les couper.</a:t>
            </a:r>
            <a:endParaRPr lang="fr-FR" sz="1900" dirty="0">
              <a:solidFill>
                <a:srgbClr val="0F3661"/>
              </a:solidFill>
              <a:latin typeface="Arial" pitchFamily="34" charset="0"/>
              <a:cs typeface="Arial" pitchFamily="34" charset="0"/>
            </a:endParaRPr>
          </a:p>
        </p:txBody>
      </p:sp>
      <p:pic>
        <p:nvPicPr>
          <p:cNvPr id="2458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97636" y="3981450"/>
            <a:ext cx="2160000" cy="1780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4583" name="Picture 10"/>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97636" y="1689100"/>
            <a:ext cx="2160000" cy="2023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49129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0" y="-144214"/>
            <a:ext cx="9144000" cy="1701006"/>
          </a:xfrm>
          <a:prstGeom prst="rect">
            <a:avLst/>
          </a:prstGeom>
          <a:noFill/>
          <a:ln>
            <a:noFill/>
          </a:ln>
        </p:spPr>
        <p:txBody>
          <a:bodyPr anchor="b"/>
          <a:lstStyle/>
          <a:p>
            <a:pPr algn="ctr" fontAlgn="base">
              <a:spcBef>
                <a:spcPct val="0"/>
              </a:spcBef>
              <a:spcAft>
                <a:spcPct val="0"/>
              </a:spcAft>
            </a:pPr>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POURQUOI UNE PROTHESE DE HANCHE AMIS?</a:t>
            </a:r>
            <a:endParaRPr lang="it-IT"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CasellaDiTesto 1"/>
          <p:cNvSpPr txBox="1"/>
          <p:nvPr/>
        </p:nvSpPr>
        <p:spPr>
          <a:xfrm>
            <a:off x="251520" y="1700808"/>
            <a:ext cx="8640960" cy="384721"/>
          </a:xfrm>
          <a:prstGeom prst="rect">
            <a:avLst/>
          </a:prstGeom>
          <a:noFill/>
        </p:spPr>
        <p:txBody>
          <a:bodyPr wrap="square" rtlCol="0">
            <a:spAutoFit/>
          </a:bodyPr>
          <a:lstStyle/>
          <a:p>
            <a:r>
              <a:rPr lang="fr-FR" sz="1900" dirty="0" smtClean="0">
                <a:solidFill>
                  <a:srgbClr val="002060"/>
                </a:solidFill>
                <a:latin typeface="Arial" pitchFamily="34" charset="0"/>
                <a:cs typeface="Arial" pitchFamily="34" charset="0"/>
              </a:rPr>
              <a:t>La technique AMIS peut vous procurer les bénéfices suivants</a:t>
            </a:r>
            <a:r>
              <a:rPr lang="it-CH" sz="1900" dirty="0" smtClean="0">
                <a:solidFill>
                  <a:srgbClr val="002060"/>
                </a:solidFill>
                <a:latin typeface="Arial" pitchFamily="34" charset="0"/>
                <a:cs typeface="Arial" pitchFamily="34" charset="0"/>
              </a:rPr>
              <a:t>: </a:t>
            </a:r>
            <a:endParaRPr lang="it-CH" sz="1900" dirty="0">
              <a:solidFill>
                <a:srgbClr val="002060"/>
              </a:solidFill>
              <a:latin typeface="Arial" pitchFamily="34" charset="0"/>
              <a:cs typeface="Arial" pitchFamily="34" charset="0"/>
            </a:endParaRPr>
          </a:p>
        </p:txBody>
      </p:sp>
      <p:sp>
        <p:nvSpPr>
          <p:cNvPr id="4" name="CasellaDiTesto 3"/>
          <p:cNvSpPr txBox="1"/>
          <p:nvPr/>
        </p:nvSpPr>
        <p:spPr>
          <a:xfrm>
            <a:off x="251520" y="2420888"/>
            <a:ext cx="4968552" cy="4015201"/>
          </a:xfrm>
          <a:prstGeom prst="rect">
            <a:avLst/>
          </a:prstGeom>
          <a:noFill/>
        </p:spPr>
        <p:txBody>
          <a:bodyPr wrap="square" rtlCol="0">
            <a:spAutoFit/>
          </a:bodyPr>
          <a:lstStyle/>
          <a:p>
            <a:pPr marL="342900" indent="-342900">
              <a:lnSpc>
                <a:spcPct val="150000"/>
              </a:lnSpc>
              <a:buAutoNum type="arabicPeriod"/>
            </a:pPr>
            <a:r>
              <a:rPr lang="it-CH" sz="1900" dirty="0" smtClean="0">
                <a:solidFill>
                  <a:srgbClr val="002060"/>
                </a:solidFill>
                <a:latin typeface="Arial" pitchFamily="34" charset="0"/>
                <a:cs typeface="Arial" pitchFamily="34" charset="0"/>
              </a:rPr>
              <a:t>Diminution de la douleur post-opératoire</a:t>
            </a:r>
          </a:p>
          <a:p>
            <a:pPr marL="342900" indent="-342900">
              <a:lnSpc>
                <a:spcPct val="150000"/>
              </a:lnSpc>
              <a:buAutoNum type="arabicPeriod"/>
            </a:pPr>
            <a:r>
              <a:rPr lang="it-CH" sz="1900" dirty="0" smtClean="0">
                <a:solidFill>
                  <a:srgbClr val="002060"/>
                </a:solidFill>
                <a:latin typeface="Arial" pitchFamily="34" charset="0"/>
                <a:cs typeface="Arial" pitchFamily="34" charset="0"/>
              </a:rPr>
              <a:t>Récupération rapide</a:t>
            </a:r>
          </a:p>
          <a:p>
            <a:pPr marL="342900" indent="-342900">
              <a:lnSpc>
                <a:spcPct val="150000"/>
              </a:lnSpc>
              <a:buAutoNum type="arabicPeriod"/>
            </a:pPr>
            <a:r>
              <a:rPr lang="it-CH" sz="1900" dirty="0" smtClean="0">
                <a:solidFill>
                  <a:srgbClr val="002060"/>
                </a:solidFill>
                <a:latin typeface="Arial" pitchFamily="34" charset="0"/>
                <a:cs typeface="Arial" pitchFamily="34" charset="0"/>
              </a:rPr>
              <a:t>Séjour hospitalier écourté</a:t>
            </a:r>
          </a:p>
          <a:p>
            <a:pPr marL="342900" indent="-342900">
              <a:lnSpc>
                <a:spcPct val="150000"/>
              </a:lnSpc>
              <a:buAutoNum type="arabicPeriod"/>
            </a:pPr>
            <a:r>
              <a:rPr lang="it-CH" sz="1900" dirty="0" smtClean="0">
                <a:solidFill>
                  <a:srgbClr val="002060"/>
                </a:solidFill>
                <a:latin typeface="Arial" pitchFamily="34" charset="0"/>
                <a:cs typeface="Arial" pitchFamily="34" charset="0"/>
              </a:rPr>
              <a:t>Taille de la cicatrice réduite</a:t>
            </a:r>
          </a:p>
          <a:p>
            <a:pPr marL="342900" indent="-342900">
              <a:lnSpc>
                <a:spcPct val="150000"/>
              </a:lnSpc>
              <a:buAutoNum type="arabicPeriod"/>
            </a:pPr>
            <a:r>
              <a:rPr lang="it-CH" sz="1900" dirty="0" smtClean="0">
                <a:solidFill>
                  <a:srgbClr val="002060"/>
                </a:solidFill>
                <a:latin typeface="Arial" pitchFamily="34" charset="0"/>
                <a:cs typeface="Arial" pitchFamily="34" charset="0"/>
              </a:rPr>
              <a:t>Retour précoce à une vie normale</a:t>
            </a:r>
          </a:p>
          <a:p>
            <a:pPr marL="342900" indent="-342900">
              <a:lnSpc>
                <a:spcPct val="150000"/>
              </a:lnSpc>
              <a:buAutoNum type="arabicPeriod"/>
            </a:pPr>
            <a:r>
              <a:rPr lang="it-CH" sz="1900" dirty="0" smtClean="0">
                <a:solidFill>
                  <a:srgbClr val="002060"/>
                </a:solidFill>
                <a:latin typeface="Arial" pitchFamily="34" charset="0"/>
                <a:cs typeface="Arial" pitchFamily="34" charset="0"/>
              </a:rPr>
              <a:t>Diminution des saignements</a:t>
            </a:r>
          </a:p>
          <a:p>
            <a:pPr marL="342900" indent="-342900">
              <a:lnSpc>
                <a:spcPct val="150000"/>
              </a:lnSpc>
              <a:buAutoNum type="arabicPeriod"/>
            </a:pPr>
            <a:r>
              <a:rPr lang="it-CH" sz="1900" dirty="0" smtClean="0">
                <a:solidFill>
                  <a:srgbClr val="002060"/>
                </a:solidFill>
                <a:latin typeface="Arial" pitchFamily="34" charset="0"/>
                <a:cs typeface="Arial" pitchFamily="34" charset="0"/>
              </a:rPr>
              <a:t>Réduction significative du risque de luxation</a:t>
            </a:r>
            <a:r>
              <a:rPr lang="it-CH" sz="1500" dirty="0" smtClean="0">
                <a:solidFill>
                  <a:srgbClr val="002060"/>
                </a:solidFill>
                <a:latin typeface="Arial" pitchFamily="34" charset="0"/>
                <a:cs typeface="Arial" pitchFamily="34" charset="0"/>
              </a:rPr>
              <a:t> </a:t>
            </a:r>
          </a:p>
          <a:p>
            <a:pPr marL="342900" indent="-342900">
              <a:lnSpc>
                <a:spcPct val="150000"/>
              </a:lnSpc>
              <a:buAutoNum type="arabicPeriod"/>
            </a:pPr>
            <a:r>
              <a:rPr lang="it-CH" sz="1900" dirty="0" smtClean="0">
                <a:solidFill>
                  <a:srgbClr val="002060"/>
                </a:solidFill>
                <a:latin typeface="Arial" pitchFamily="34" charset="0"/>
                <a:cs typeface="Arial" pitchFamily="34" charset="0"/>
              </a:rPr>
              <a:t>Prévention de la boiterie</a:t>
            </a:r>
            <a:endParaRPr lang="it-CH" sz="1900" dirty="0">
              <a:solidFill>
                <a:srgbClr val="002060"/>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98761" y="2594505"/>
            <a:ext cx="3693719" cy="36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49553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
          <p:cNvSpPr>
            <a:spLocks noChangeArrowheads="1"/>
          </p:cNvSpPr>
          <p:nvPr/>
        </p:nvSpPr>
        <p:spPr bwMode="auto">
          <a:xfrm>
            <a:off x="285750" y="142875"/>
            <a:ext cx="8162925"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a:endParaRPr lang="en-US" sz="2800" b="1">
              <a:solidFill>
                <a:srgbClr val="002060"/>
              </a:solidFill>
              <a:latin typeface="Arial" pitchFamily="34" charset="0"/>
              <a:cs typeface="Arial" pitchFamily="34" charset="0"/>
            </a:endParaRPr>
          </a:p>
        </p:txBody>
      </p:sp>
      <p:sp>
        <p:nvSpPr>
          <p:cNvPr id="26628" name="Rectangle 10"/>
          <p:cNvSpPr>
            <a:spLocks noChangeArrowheads="1"/>
          </p:cNvSpPr>
          <p:nvPr/>
        </p:nvSpPr>
        <p:spPr bwMode="auto">
          <a:xfrm>
            <a:off x="0" y="404664"/>
            <a:ext cx="91440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L’Abord AMIS</a:t>
            </a:r>
            <a:endParaRPr lang="fr-CH"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26629" name="Rectangle 3"/>
          <p:cNvSpPr>
            <a:spLocks noChangeArrowheads="1"/>
          </p:cNvSpPr>
          <p:nvPr/>
        </p:nvSpPr>
        <p:spPr bwMode="auto">
          <a:xfrm>
            <a:off x="250824" y="1412776"/>
            <a:ext cx="8641656" cy="417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just"/>
            <a:r>
              <a:rPr lang="fr-CH" sz="2400" b="1" dirty="0" smtClean="0">
                <a:solidFill>
                  <a:srgbClr val="002060"/>
                </a:solidFill>
                <a:latin typeface="Arial" pitchFamily="34" charset="0"/>
                <a:cs typeface="Arial" pitchFamily="34" charset="0"/>
              </a:rPr>
              <a:t>Grâce à l’AMIS, la préservation des muscles assure:</a:t>
            </a:r>
          </a:p>
          <a:p>
            <a:pPr marL="342900" indent="-342900" algn="just"/>
            <a:endParaRPr lang="fr-CH" sz="2400" dirty="0" smtClean="0">
              <a:solidFill>
                <a:srgbClr val="002060"/>
              </a:solidFill>
              <a:latin typeface="Arial" pitchFamily="34" charset="0"/>
              <a:cs typeface="Arial" pitchFamily="34" charset="0"/>
            </a:endParaRPr>
          </a:p>
          <a:p>
            <a:pPr marL="342900" indent="-342900" algn="just">
              <a:buClr>
                <a:schemeClr val="bg1">
                  <a:lumMod val="65000"/>
                </a:schemeClr>
              </a:buClr>
              <a:buSzPct val="110000"/>
              <a:buFont typeface="Arial"/>
              <a:buChar char="•"/>
            </a:pPr>
            <a:r>
              <a:rPr lang="fr-CH" sz="2400" dirty="0" smtClean="0">
                <a:solidFill>
                  <a:srgbClr val="002060"/>
                </a:solidFill>
                <a:latin typeface="Arial" pitchFamily="34" charset="0"/>
                <a:cs typeface="Arial" pitchFamily="34" charset="0"/>
              </a:rPr>
              <a:t>La stabilité immediate de la hanche</a:t>
            </a:r>
          </a:p>
          <a:p>
            <a:pPr algn="just">
              <a:buClr>
                <a:schemeClr val="bg1">
                  <a:lumMod val="65000"/>
                </a:schemeClr>
              </a:buClr>
              <a:buSzPct val="110000"/>
            </a:pPr>
            <a:endParaRPr lang="fr-CH" sz="2400" dirty="0" smtClean="0">
              <a:solidFill>
                <a:srgbClr val="002060"/>
              </a:solidFill>
              <a:latin typeface="Arial" pitchFamily="34" charset="0"/>
              <a:cs typeface="Arial" pitchFamily="34" charset="0"/>
            </a:endParaRPr>
          </a:p>
          <a:p>
            <a:pPr marL="342900" indent="-342900" algn="just">
              <a:buClr>
                <a:schemeClr val="bg1">
                  <a:lumMod val="65000"/>
                </a:schemeClr>
              </a:buClr>
              <a:buSzPct val="110000"/>
              <a:buFont typeface="Arial"/>
              <a:buChar char="•"/>
            </a:pPr>
            <a:r>
              <a:rPr lang="fr-CH" sz="2400" dirty="0" smtClean="0">
                <a:solidFill>
                  <a:srgbClr val="002060"/>
                </a:solidFill>
                <a:latin typeface="Arial" pitchFamily="34" charset="0"/>
                <a:cs typeface="Arial" pitchFamily="34" charset="0"/>
              </a:rPr>
              <a:t>Le risque de luxation est reduit au minimum</a:t>
            </a:r>
          </a:p>
          <a:p>
            <a:pPr algn="just">
              <a:buClr>
                <a:schemeClr val="bg1">
                  <a:lumMod val="65000"/>
                </a:schemeClr>
              </a:buClr>
              <a:buSzPct val="110000"/>
            </a:pPr>
            <a:endParaRPr lang="fr-CH" sz="2400" dirty="0" smtClean="0">
              <a:solidFill>
                <a:srgbClr val="002060"/>
              </a:solidFill>
              <a:latin typeface="Arial" pitchFamily="34" charset="0"/>
              <a:cs typeface="Arial" pitchFamily="34" charset="0"/>
            </a:endParaRPr>
          </a:p>
          <a:p>
            <a:pPr marL="342900" indent="-342900" algn="just">
              <a:buClr>
                <a:schemeClr val="bg1">
                  <a:lumMod val="65000"/>
                </a:schemeClr>
              </a:buClr>
              <a:buSzPct val="110000"/>
              <a:buFont typeface="Arial"/>
              <a:buChar char="•"/>
            </a:pPr>
            <a:r>
              <a:rPr lang="fr-CH" sz="2400" dirty="0" smtClean="0">
                <a:solidFill>
                  <a:srgbClr val="002060"/>
                </a:solidFill>
                <a:latin typeface="Arial" pitchFamily="34" charset="0"/>
                <a:cs typeface="Arial" pitchFamily="34" charset="0"/>
              </a:rPr>
              <a:t>La limitation des mouvements qui sont normalement prescrits avec d’ autres techniques n’est pas nécessaire</a:t>
            </a:r>
          </a:p>
          <a:p>
            <a:pPr algn="just">
              <a:buClr>
                <a:schemeClr val="bg1">
                  <a:lumMod val="65000"/>
                </a:schemeClr>
              </a:buClr>
              <a:buSzPct val="110000"/>
            </a:pPr>
            <a:endParaRPr lang="fr-CH" sz="2400" dirty="0" smtClean="0">
              <a:solidFill>
                <a:srgbClr val="002060"/>
              </a:solidFill>
              <a:latin typeface="Arial" pitchFamily="34" charset="0"/>
              <a:cs typeface="Arial" pitchFamily="34" charset="0"/>
            </a:endParaRPr>
          </a:p>
          <a:p>
            <a:pPr marL="342900" indent="-342900" algn="just">
              <a:buClr>
                <a:schemeClr val="bg1">
                  <a:lumMod val="65000"/>
                </a:schemeClr>
              </a:buClr>
              <a:buSzPct val="110000"/>
              <a:buFont typeface="Arial"/>
              <a:buChar char="•"/>
            </a:pPr>
            <a:r>
              <a:rPr lang="fr-CH" sz="2400" dirty="0" smtClean="0">
                <a:solidFill>
                  <a:srgbClr val="002060"/>
                </a:solidFill>
                <a:latin typeface="Arial" pitchFamily="34" charset="0"/>
                <a:cs typeface="Arial" pitchFamily="34" charset="0"/>
              </a:rPr>
              <a:t>La prévention de la boiterie</a:t>
            </a:r>
            <a:endParaRPr lang="fr-CH" sz="2400" dirty="0">
              <a:solidFill>
                <a:srgbClr val="002060"/>
              </a:solidFill>
              <a:latin typeface="Arial" pitchFamily="34" charset="0"/>
              <a:cs typeface="Arial" pitchFamily="34" charset="0"/>
            </a:endParaRPr>
          </a:p>
        </p:txBody>
      </p:sp>
      <p:sp>
        <p:nvSpPr>
          <p:cNvPr id="26630" name="Rectangle 3"/>
          <p:cNvSpPr>
            <a:spLocks noChangeArrowheads="1"/>
          </p:cNvSpPr>
          <p:nvPr/>
        </p:nvSpPr>
        <p:spPr bwMode="auto">
          <a:xfrm>
            <a:off x="250825" y="2565400"/>
            <a:ext cx="576103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just"/>
            <a:endParaRPr lang="it-IT" sz="1600" dirty="0">
              <a:solidFill>
                <a:srgbClr val="002060"/>
              </a:solidFill>
              <a:latin typeface="Arial" pitchFamily="34" charset="0"/>
              <a:cs typeface="Arial" pitchFamily="34" charset="0"/>
            </a:endParaRPr>
          </a:p>
        </p:txBody>
      </p:sp>
      <p:sp>
        <p:nvSpPr>
          <p:cNvPr id="26631" name="Rectangle 3"/>
          <p:cNvSpPr>
            <a:spLocks noChangeArrowheads="1"/>
          </p:cNvSpPr>
          <p:nvPr/>
        </p:nvSpPr>
        <p:spPr bwMode="auto">
          <a:xfrm>
            <a:off x="250825" y="3921125"/>
            <a:ext cx="5761038" cy="136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algn="just"/>
            <a:endParaRPr lang="it-IT" sz="1600" dirty="0">
              <a:solidFill>
                <a:srgbClr val="002060"/>
              </a:solidFill>
              <a:latin typeface="Arial" pitchFamily="34" charset="0"/>
              <a:cs typeface="Arial" pitchFamily="34" charset="0"/>
            </a:endParaRPr>
          </a:p>
        </p:txBody>
      </p:sp>
      <p:sp>
        <p:nvSpPr>
          <p:cNvPr id="26632" name="Rectangle 3"/>
          <p:cNvSpPr>
            <a:spLocks noChangeArrowheads="1"/>
          </p:cNvSpPr>
          <p:nvPr/>
        </p:nvSpPr>
        <p:spPr bwMode="auto">
          <a:xfrm>
            <a:off x="250824" y="5373217"/>
            <a:ext cx="8497639" cy="1295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algn="just"/>
            <a:endParaRPr lang="it-IT" sz="2400" dirty="0">
              <a:solidFill>
                <a:srgbClr val="002060"/>
              </a:solidFill>
              <a:latin typeface="Arial" pitchFamily="34" charset="0"/>
              <a:cs typeface="Arial" pitchFamily="34" charset="0"/>
            </a:endParaRPr>
          </a:p>
        </p:txBody>
      </p:sp>
      <p:sp>
        <p:nvSpPr>
          <p:cNvPr id="26633" name="Rectangle 3"/>
          <p:cNvSpPr>
            <a:spLocks noChangeArrowheads="1"/>
          </p:cNvSpPr>
          <p:nvPr/>
        </p:nvSpPr>
        <p:spPr bwMode="auto">
          <a:xfrm>
            <a:off x="250825" y="5276850"/>
            <a:ext cx="576103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algn="just"/>
            <a:endParaRPr lang="it-IT" sz="16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4370009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251520" y="620490"/>
            <a:ext cx="8640960" cy="576262"/>
          </a:xfrm>
          <a:prstGeom prst="rect">
            <a:avLst/>
          </a:prstGeom>
          <a:noFill/>
          <a:ln>
            <a:noFill/>
          </a:ln>
        </p:spPr>
        <p:txBody>
          <a:bodyPr anchor="b"/>
          <a:lstStyle/>
          <a:p>
            <a:pPr algn="ctr" fontAlgn="base">
              <a:spcBef>
                <a:spcPct val="0"/>
              </a:spcBef>
              <a:spcAft>
                <a:spcPct val="0"/>
              </a:spcAft>
            </a:pPr>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Prenez Soin de Votre Nouvelle Hanche</a:t>
            </a:r>
            <a:endParaRPr lang="it-IT"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asellaDiTesto 4"/>
          <p:cNvSpPr txBox="1"/>
          <p:nvPr/>
        </p:nvSpPr>
        <p:spPr>
          <a:xfrm>
            <a:off x="179512" y="1196752"/>
            <a:ext cx="4950244" cy="5478422"/>
          </a:xfrm>
          <a:prstGeom prst="rect">
            <a:avLst/>
          </a:prstGeom>
          <a:noFill/>
        </p:spPr>
        <p:txBody>
          <a:bodyPr wrap="square" rtlCol="0">
            <a:spAutoFit/>
          </a:bodyPr>
          <a:lstStyle/>
          <a:p>
            <a:r>
              <a:rPr lang="it-CH" sz="1900" b="1" dirty="0" smtClean="0">
                <a:solidFill>
                  <a:srgbClr val="002060"/>
                </a:solidFill>
                <a:latin typeface="Arial" pitchFamily="34" charset="0"/>
                <a:cs typeface="Arial" pitchFamily="34" charset="0"/>
              </a:rPr>
              <a:t>LES SOINS A LONG TERME POUR VOTRE HANCHE</a:t>
            </a:r>
          </a:p>
          <a:p>
            <a:pPr marL="285750" indent="-285750" algn="just">
              <a:buClr>
                <a:schemeClr val="bg1">
                  <a:lumMod val="65000"/>
                </a:schemeClr>
              </a:buClr>
              <a:buFont typeface="Arial" pitchFamily="34" charset="0"/>
              <a:buChar char="•"/>
            </a:pPr>
            <a:r>
              <a:rPr lang="fr-FR" dirty="0" smtClean="0">
                <a:solidFill>
                  <a:srgbClr val="002060"/>
                </a:solidFill>
                <a:latin typeface="Arial" pitchFamily="34" charset="0"/>
                <a:cs typeface="Arial" pitchFamily="34" charset="0"/>
              </a:rPr>
              <a:t>Veuillez suivre précisément les instructions de votre chirurgien orthopédiste afin de minimiser les complications potentielles qui pourraient retarder votre récupération et la durée de vie de votre implant.</a:t>
            </a:r>
          </a:p>
          <a:p>
            <a:pPr marL="285750" indent="-285750" algn="just">
              <a:buFont typeface="Wingdings" pitchFamily="2" charset="2"/>
              <a:buChar char="Ø"/>
            </a:pPr>
            <a:endParaRPr lang="fr-FR" sz="1900" dirty="0" smtClean="0">
              <a:solidFill>
                <a:srgbClr val="002060"/>
              </a:solidFill>
              <a:latin typeface="Arial" pitchFamily="34" charset="0"/>
              <a:cs typeface="Arial" pitchFamily="34" charset="0"/>
            </a:endParaRPr>
          </a:p>
          <a:p>
            <a:pPr algn="just"/>
            <a:r>
              <a:rPr lang="fr-FR" sz="1600" dirty="0" smtClean="0">
                <a:solidFill>
                  <a:srgbClr val="002060"/>
                </a:solidFill>
                <a:latin typeface="Arial" pitchFamily="34" charset="0"/>
                <a:cs typeface="Arial" pitchFamily="34" charset="0"/>
              </a:rPr>
              <a:t>Ces complications sont rares et des règles simples peuvent fortement limiter leurs apparitions.</a:t>
            </a:r>
          </a:p>
          <a:p>
            <a:pPr algn="just"/>
            <a:endParaRPr lang="fr-FR" sz="1900" dirty="0" smtClean="0">
              <a:solidFill>
                <a:srgbClr val="002060"/>
              </a:solidFill>
              <a:latin typeface="Arial" pitchFamily="34" charset="0"/>
              <a:cs typeface="Arial" pitchFamily="34" charset="0"/>
            </a:endParaRPr>
          </a:p>
          <a:p>
            <a:r>
              <a:rPr lang="fr-FR" sz="1900" b="1" dirty="0" smtClean="0">
                <a:solidFill>
                  <a:srgbClr val="002060"/>
                </a:solidFill>
                <a:latin typeface="Arial" pitchFamily="34" charset="0"/>
                <a:cs typeface="Arial" pitchFamily="34" charset="0"/>
              </a:rPr>
              <a:t>NE PAS OUBLIER</a:t>
            </a:r>
          </a:p>
          <a:p>
            <a:pPr marL="342900" indent="-342900" algn="just">
              <a:buAutoNum type="arabicPeriod"/>
            </a:pPr>
            <a:r>
              <a:rPr lang="fr-FR" sz="1900" dirty="0" smtClean="0">
                <a:solidFill>
                  <a:srgbClr val="002060"/>
                </a:solidFill>
                <a:latin typeface="Arial" pitchFamily="34" charset="0"/>
                <a:cs typeface="Arial" pitchFamily="34" charset="0"/>
              </a:rPr>
              <a:t>Mener une vie saine et active.</a:t>
            </a:r>
          </a:p>
          <a:p>
            <a:pPr marL="342900" indent="-342900" algn="just">
              <a:buAutoNum type="arabicPeriod"/>
            </a:pPr>
            <a:r>
              <a:rPr lang="fr-FR" sz="1900" dirty="0" smtClean="0">
                <a:solidFill>
                  <a:srgbClr val="002060"/>
                </a:solidFill>
                <a:latin typeface="Arial" pitchFamily="34" charset="0"/>
                <a:cs typeface="Arial" pitchFamily="34" charset="0"/>
              </a:rPr>
              <a:t>En cas de fièvre, inflammation de la gorge, pulmonaire ou similaire, informez votre médecin que vous avez une prothèse de hanche.</a:t>
            </a:r>
          </a:p>
          <a:p>
            <a:pPr marL="342900" indent="-342900" algn="just">
              <a:buAutoNum type="arabicPeriod"/>
            </a:pPr>
            <a:r>
              <a:rPr lang="fr-FR" sz="1900" dirty="0" smtClean="0">
                <a:solidFill>
                  <a:srgbClr val="002060"/>
                </a:solidFill>
                <a:latin typeface="Arial" pitchFamily="34" charset="0"/>
                <a:cs typeface="Arial" pitchFamily="34" charset="0"/>
              </a:rPr>
              <a:t>Surveillez votre santé grâce des contrôles médicaux de routine.</a:t>
            </a:r>
            <a:endParaRPr lang="fr-FR" sz="1900" dirty="0">
              <a:solidFill>
                <a:srgbClr val="002060"/>
              </a:solidFill>
              <a:latin typeface="Arial" pitchFamily="34" charset="0"/>
              <a:cs typeface="Arial" pitchFamily="34" charset="0"/>
            </a:endParaRPr>
          </a:p>
        </p:txBody>
      </p:sp>
      <p:pic>
        <p:nvPicPr>
          <p:cNvPr id="6" name="Picture 2" descr="O:\Marketing Material\PRODUCT\AMIS\Fiche paziente\Links\06181FCH.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00592" y="2393166"/>
            <a:ext cx="3491888"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0774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Marketing Material\PRODUCT\AMIS\Fiche paziente\Links\06167FCHbis.t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31767" y="887540"/>
            <a:ext cx="8680466" cy="50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7" name="CasellaDiTesto 6"/>
          <p:cNvSpPr txBox="1"/>
          <p:nvPr/>
        </p:nvSpPr>
        <p:spPr>
          <a:xfrm>
            <a:off x="1043608" y="3573016"/>
            <a:ext cx="7056784" cy="2431435"/>
          </a:xfrm>
          <a:prstGeom prst="rect">
            <a:avLst/>
          </a:prstGeom>
          <a:noFill/>
        </p:spPr>
        <p:txBody>
          <a:bodyPr wrap="square" rtlCol="0">
            <a:spAutoFit/>
          </a:bodyPr>
          <a:lstStyle/>
          <a:p>
            <a:pPr algn="ctr"/>
            <a:endParaRPr lang="it-CH" sz="3600" b="1" dirty="0" smtClean="0">
              <a:ln w="12700" cmpd="sng">
                <a:solidFill>
                  <a:schemeClr val="bg1"/>
                </a:solidFill>
                <a:prstDash val="solid"/>
              </a:ln>
              <a:solidFill>
                <a:srgbClr val="002060"/>
              </a:solidFill>
              <a:effectLst>
                <a:outerShdw blurRad="41275" dist="12700" dir="12000000" algn="tl" rotWithShape="0">
                  <a:srgbClr val="000000">
                    <a:alpha val="40000"/>
                  </a:srgbClr>
                </a:outerShdw>
              </a:effectLst>
              <a:latin typeface="Arial" pitchFamily="34" charset="0"/>
              <a:cs typeface="Arial" pitchFamily="34" charset="0"/>
            </a:endParaRPr>
          </a:p>
          <a:p>
            <a:pPr algn="ctr"/>
            <a:endParaRPr lang="it-CH" sz="3600" b="1" dirty="0" smtClean="0">
              <a:ln w="12700" cmpd="sng">
                <a:solidFill>
                  <a:schemeClr val="bg1"/>
                </a:solidFill>
                <a:prstDash val="solid"/>
              </a:ln>
              <a:solidFill>
                <a:srgbClr val="002060"/>
              </a:solidFill>
              <a:effectLst>
                <a:outerShdw blurRad="41275" dist="12700" dir="12000000" algn="tl" rotWithShape="0">
                  <a:srgbClr val="000000">
                    <a:alpha val="40000"/>
                  </a:srgbClr>
                </a:outerShdw>
              </a:effectLst>
              <a:latin typeface="Arial" pitchFamily="34" charset="0"/>
              <a:cs typeface="Arial" pitchFamily="34" charset="0"/>
            </a:endParaRPr>
          </a:p>
          <a:p>
            <a:pPr algn="ctr"/>
            <a:r>
              <a:rPr lang="it-CH" sz="4000" b="1" dirty="0" smtClean="0">
                <a:ln w="12700" cmpd="sng">
                  <a:solidFill>
                    <a:schemeClr val="bg1"/>
                  </a:solidFill>
                  <a:prstDash val="solid"/>
                </a:ln>
                <a:solidFill>
                  <a:srgbClr val="002060"/>
                </a:solidFill>
                <a:effectLst>
                  <a:outerShdw blurRad="41275" dist="12700" dir="12000000" algn="tl" rotWithShape="0">
                    <a:srgbClr val="000000">
                      <a:alpha val="40000"/>
                    </a:srgbClr>
                  </a:outerShdw>
                </a:effectLst>
                <a:latin typeface="Arial" pitchFamily="34" charset="0"/>
                <a:cs typeface="Arial" pitchFamily="34" charset="0"/>
              </a:rPr>
              <a:t>… Profitez de votre nouvelle hanche! </a:t>
            </a:r>
            <a:endParaRPr lang="it-CH" sz="4000" b="1" dirty="0">
              <a:ln w="12700" cmpd="sng">
                <a:solidFill>
                  <a:schemeClr val="bg1"/>
                </a:solidFill>
                <a:prstDash val="solid"/>
              </a:ln>
              <a:solidFill>
                <a:srgbClr val="002060"/>
              </a:solidFill>
              <a:effectLst>
                <a:outerShdw blurRad="41275" dist="12700" dir="120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p14="http://schemas.microsoft.com/office/powerpoint/2010/main" val="6419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0" y="2708274"/>
            <a:ext cx="914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CH" sz="48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Merci pour votre attention</a:t>
            </a:r>
            <a:r>
              <a:rPr lang="fr-CH" sz="4800" b="1" dirty="0">
                <a:solidFill>
                  <a:srgbClr val="002060"/>
                </a:solidFill>
                <a:effectLst>
                  <a:outerShdw blurRad="38100" dist="38100" dir="2700000" algn="tl">
                    <a:srgbClr val="000000">
                      <a:alpha val="43137"/>
                    </a:srgbClr>
                  </a:outerShdw>
                </a:effectLst>
                <a:latin typeface="Arial" pitchFamily="34" charset="0"/>
                <a:cs typeface="Arial" pitchFamily="34" charset="0"/>
              </a:rPr>
              <a:t>!</a:t>
            </a:r>
            <a:endParaRPr lang="en-US" sz="48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10467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3152"/>
          </a:xfrm>
        </p:spPr>
        <p:txBody>
          <a:bodyPr/>
          <a:lstStyle/>
          <a:p>
            <a:r>
              <a:rPr lang="en-US" sz="4000" b="1" dirty="0">
                <a:solidFill>
                  <a:srgbClr val="002060"/>
                </a:solidFill>
                <a:effectLst>
                  <a:outerShdw blurRad="38100" dist="38100" dir="2700000" algn="tl">
                    <a:srgbClr val="000000">
                      <a:alpha val="43137"/>
                    </a:srgbClr>
                  </a:outerShdw>
                </a:effectLst>
                <a:latin typeface="Arial" pitchFamily="34" charset="0"/>
                <a:cs typeface="Arial" pitchFamily="34" charset="0"/>
              </a:rPr>
              <a:t/>
            </a:r>
            <a:br>
              <a:rPr lang="en-US" sz="4000" b="1" dirty="0">
                <a:solidFill>
                  <a:srgbClr val="002060"/>
                </a:solidFill>
                <a:effectLst>
                  <a:outerShdw blurRad="38100" dist="38100" dir="2700000" algn="tl">
                    <a:srgbClr val="000000">
                      <a:alpha val="43137"/>
                    </a:srgbClr>
                  </a:outerShdw>
                </a:effectLst>
                <a:latin typeface="Arial" pitchFamily="34" charset="0"/>
                <a:cs typeface="Arial" pitchFamily="34" charset="0"/>
              </a:rPr>
            </a:br>
            <a:r>
              <a:rPr lang="en-US" sz="4000" b="1"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Anatomie</a:t>
            </a:r>
            <a:r>
              <a:rPr lang="en-US"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de la </a:t>
            </a:r>
            <a:r>
              <a:rPr lang="en-US" sz="4000" b="1"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Hanche</a:t>
            </a:r>
            <a:endParaRPr lang="en-US" sz="4000" dirty="0"/>
          </a:p>
        </p:txBody>
      </p:sp>
      <p:pic>
        <p:nvPicPr>
          <p:cNvPr id="5" name="Content Placeholder 4" descr="hip-anatomy-new.jpg"/>
          <p:cNvPicPr>
            <a:picLocks noGrp="1" noChangeAspect="1"/>
          </p:cNvPicPr>
          <p:nvPr>
            <p:ph idx="1"/>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26093" r="-26093"/>
          <a:stretch>
            <a:fillRect/>
          </a:stretch>
        </p:blipFill>
        <p:spPr>
          <a:xfrm>
            <a:off x="971600" y="1196752"/>
            <a:ext cx="7162006" cy="4320000"/>
          </a:xfrm>
        </p:spPr>
      </p:pic>
      <p:sp>
        <p:nvSpPr>
          <p:cNvPr id="4" name="Slide Number Placeholder 3"/>
          <p:cNvSpPr>
            <a:spLocks noGrp="1"/>
          </p:cNvSpPr>
          <p:nvPr>
            <p:ph type="sldNum" sz="quarter" idx="12"/>
          </p:nvPr>
        </p:nvSpPr>
        <p:spPr/>
        <p:txBody>
          <a:bodyPr/>
          <a:lstStyle/>
          <a:p>
            <a:fld id="{972DED3F-3EC0-414F-BAF3-DFEA13B607B6}" type="slidenum">
              <a:rPr lang="it-CH" smtClean="0"/>
              <a:pPr/>
              <a:t>3</a:t>
            </a:fld>
            <a:endParaRPr lang="it-CH" dirty="0"/>
          </a:p>
        </p:txBody>
      </p:sp>
      <p:sp>
        <p:nvSpPr>
          <p:cNvPr id="3" name="CasellaDiTesto 2"/>
          <p:cNvSpPr txBox="1"/>
          <p:nvPr/>
        </p:nvSpPr>
        <p:spPr>
          <a:xfrm>
            <a:off x="3491880" y="1727230"/>
            <a:ext cx="720080" cy="261610"/>
          </a:xfrm>
          <a:prstGeom prst="rect">
            <a:avLst/>
          </a:prstGeom>
          <a:solidFill>
            <a:schemeClr val="bg1"/>
          </a:solidFill>
        </p:spPr>
        <p:txBody>
          <a:bodyPr wrap="square" rtlCol="0">
            <a:spAutoFit/>
          </a:bodyPr>
          <a:lstStyle/>
          <a:p>
            <a:r>
              <a:rPr lang="fr-CH" sz="1100" b="1" dirty="0" smtClean="0">
                <a:latin typeface="Arial" pitchFamily="34" charset="0"/>
                <a:cs typeface="Arial" pitchFamily="34" charset="0"/>
              </a:rPr>
              <a:t>Bassin</a:t>
            </a:r>
            <a:endParaRPr lang="en-GB" sz="1100" b="1" dirty="0">
              <a:latin typeface="Arial" pitchFamily="34" charset="0"/>
              <a:cs typeface="Arial" pitchFamily="34" charset="0"/>
            </a:endParaRPr>
          </a:p>
        </p:txBody>
      </p:sp>
      <p:sp>
        <p:nvSpPr>
          <p:cNvPr id="6" name="CasellaDiTesto 5"/>
          <p:cNvSpPr txBox="1"/>
          <p:nvPr/>
        </p:nvSpPr>
        <p:spPr>
          <a:xfrm>
            <a:off x="2051720" y="3645024"/>
            <a:ext cx="792088" cy="261610"/>
          </a:xfrm>
          <a:prstGeom prst="rect">
            <a:avLst/>
          </a:prstGeom>
          <a:solidFill>
            <a:schemeClr val="bg1"/>
          </a:solidFill>
        </p:spPr>
        <p:txBody>
          <a:bodyPr wrap="square" rtlCol="0">
            <a:spAutoFit/>
          </a:bodyPr>
          <a:lstStyle/>
          <a:p>
            <a:r>
              <a:rPr lang="fr-CH" sz="1100" b="1" dirty="0" err="1" smtClean="0">
                <a:latin typeface="Arial" pitchFamily="34" charset="0"/>
                <a:cs typeface="Arial" pitchFamily="34" charset="0"/>
              </a:rPr>
              <a:t>Labrum</a:t>
            </a:r>
            <a:endParaRPr lang="en-GB" sz="1100" b="1" dirty="0">
              <a:latin typeface="Arial" pitchFamily="34" charset="0"/>
              <a:cs typeface="Arial" pitchFamily="34" charset="0"/>
            </a:endParaRPr>
          </a:p>
        </p:txBody>
      </p:sp>
      <p:sp>
        <p:nvSpPr>
          <p:cNvPr id="7" name="CasellaDiTesto 6"/>
          <p:cNvSpPr txBox="1"/>
          <p:nvPr/>
        </p:nvSpPr>
        <p:spPr>
          <a:xfrm>
            <a:off x="2051720" y="4005064"/>
            <a:ext cx="1152128" cy="261610"/>
          </a:xfrm>
          <a:prstGeom prst="rect">
            <a:avLst/>
          </a:prstGeom>
          <a:solidFill>
            <a:schemeClr val="bg1"/>
          </a:solidFill>
        </p:spPr>
        <p:txBody>
          <a:bodyPr wrap="square" rtlCol="0">
            <a:spAutoFit/>
          </a:bodyPr>
          <a:lstStyle/>
          <a:p>
            <a:r>
              <a:rPr lang="fr-CH" sz="1100" b="1" dirty="0" smtClean="0">
                <a:latin typeface="Arial" pitchFamily="34" charset="0"/>
                <a:cs typeface="Arial" pitchFamily="34" charset="0"/>
              </a:rPr>
              <a:t>Tête fémorale</a:t>
            </a:r>
            <a:endParaRPr lang="en-GB" sz="1100" b="1" dirty="0">
              <a:latin typeface="Arial" pitchFamily="34" charset="0"/>
              <a:cs typeface="Arial" pitchFamily="34" charset="0"/>
            </a:endParaRPr>
          </a:p>
        </p:txBody>
      </p:sp>
      <p:sp>
        <p:nvSpPr>
          <p:cNvPr id="8" name="CasellaDiTesto 7"/>
          <p:cNvSpPr txBox="1"/>
          <p:nvPr/>
        </p:nvSpPr>
        <p:spPr>
          <a:xfrm>
            <a:off x="2051720" y="5013176"/>
            <a:ext cx="1152128" cy="261610"/>
          </a:xfrm>
          <a:prstGeom prst="rect">
            <a:avLst/>
          </a:prstGeom>
          <a:solidFill>
            <a:schemeClr val="bg1"/>
          </a:solidFill>
        </p:spPr>
        <p:txBody>
          <a:bodyPr wrap="square" rtlCol="0">
            <a:spAutoFit/>
          </a:bodyPr>
          <a:lstStyle/>
          <a:p>
            <a:r>
              <a:rPr lang="fr-CH" sz="1100" b="1" dirty="0" smtClean="0">
                <a:latin typeface="Arial" pitchFamily="34" charset="0"/>
                <a:cs typeface="Arial" pitchFamily="34" charset="0"/>
              </a:rPr>
              <a:t>Fémur</a:t>
            </a:r>
            <a:endParaRPr lang="en-GB" sz="1100" b="1" dirty="0">
              <a:latin typeface="Arial" pitchFamily="34" charset="0"/>
              <a:cs typeface="Arial" pitchFamily="34" charset="0"/>
            </a:endParaRPr>
          </a:p>
        </p:txBody>
      </p:sp>
      <p:sp>
        <p:nvSpPr>
          <p:cNvPr id="9" name="CasellaDiTesto 8"/>
          <p:cNvSpPr txBox="1"/>
          <p:nvPr/>
        </p:nvSpPr>
        <p:spPr>
          <a:xfrm>
            <a:off x="5724128" y="4221088"/>
            <a:ext cx="1152128" cy="430887"/>
          </a:xfrm>
          <a:prstGeom prst="rect">
            <a:avLst/>
          </a:prstGeom>
          <a:solidFill>
            <a:schemeClr val="bg1"/>
          </a:solidFill>
        </p:spPr>
        <p:txBody>
          <a:bodyPr wrap="square" rtlCol="0">
            <a:spAutoFit/>
          </a:bodyPr>
          <a:lstStyle/>
          <a:p>
            <a:r>
              <a:rPr lang="fr-CH" sz="1100" b="1" dirty="0" err="1" smtClean="0">
                <a:latin typeface="Arial" pitchFamily="34" charset="0"/>
                <a:cs typeface="Arial" pitchFamily="34" charset="0"/>
              </a:rPr>
              <a:t>Acetabulum</a:t>
            </a:r>
            <a:endParaRPr lang="fr-CH" sz="1100" b="1" dirty="0" smtClean="0">
              <a:latin typeface="Arial" pitchFamily="34" charset="0"/>
              <a:cs typeface="Arial" pitchFamily="34" charset="0"/>
            </a:endParaRPr>
          </a:p>
          <a:p>
            <a:endParaRPr lang="en-GB" sz="1100" b="1" dirty="0">
              <a:latin typeface="Arial" pitchFamily="34" charset="0"/>
              <a:cs typeface="Arial" pitchFamily="34" charset="0"/>
            </a:endParaRPr>
          </a:p>
        </p:txBody>
      </p:sp>
    </p:spTree>
    <p:extLst>
      <p:ext uri="{BB962C8B-B14F-4D97-AF65-F5344CB8AC3E}">
        <p14:creationId xmlns:p14="http://schemas.microsoft.com/office/powerpoint/2010/main" val="3074966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1520" y="-356228"/>
            <a:ext cx="8640960" cy="1336956"/>
          </a:xfrm>
        </p:spPr>
        <p:txBody>
          <a:bodyPr/>
          <a:lstStyle/>
          <a:p>
            <a:r>
              <a:rPr lang="fr-FR"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Qu’est ce que la coxarthrose?</a:t>
            </a:r>
            <a:endParaRPr lang="fr-FR"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Content Placeholder 2"/>
          <p:cNvSpPr>
            <a:spLocks noGrp="1"/>
          </p:cNvSpPr>
          <p:nvPr>
            <p:ph idx="1"/>
          </p:nvPr>
        </p:nvSpPr>
        <p:spPr>
          <a:xfrm>
            <a:off x="251520" y="1844824"/>
            <a:ext cx="5544616" cy="1463080"/>
          </a:xfrm>
        </p:spPr>
        <p:txBody>
          <a:bodyPr>
            <a:noAutofit/>
          </a:bodyPr>
          <a:lstStyle/>
          <a:p>
            <a:pPr>
              <a:buClr>
                <a:schemeClr val="bg1">
                  <a:lumMod val="65000"/>
                </a:schemeClr>
              </a:buClr>
              <a:buFont typeface="Arial" pitchFamily="34" charset="0"/>
              <a:buChar char="•"/>
            </a:pPr>
            <a:r>
              <a:rPr lang="fr-FR" dirty="0" smtClean="0">
                <a:solidFill>
                  <a:srgbClr val="002060"/>
                </a:solidFill>
                <a:latin typeface="Arial" pitchFamily="34" charset="0"/>
                <a:cs typeface="Arial" pitchFamily="34" charset="0"/>
              </a:rPr>
              <a:t>La forme la plus commune d’arthrose</a:t>
            </a:r>
          </a:p>
          <a:p>
            <a:pPr>
              <a:buClr>
                <a:schemeClr val="bg1">
                  <a:lumMod val="65000"/>
                </a:schemeClr>
              </a:buClr>
              <a:buFont typeface="Arial" pitchFamily="34" charset="0"/>
              <a:buChar char="•"/>
            </a:pPr>
            <a:r>
              <a:rPr lang="fr-FR" dirty="0" smtClean="0">
                <a:solidFill>
                  <a:srgbClr val="002060"/>
                </a:solidFill>
                <a:latin typeface="Arial" pitchFamily="34" charset="0"/>
                <a:cs typeface="Arial" pitchFamily="34" charset="0"/>
              </a:rPr>
              <a:t>La maladie de l’articulation qui résulte de la dégénération du cartilage</a:t>
            </a:r>
            <a:endParaRPr lang="fr-FR" dirty="0">
              <a:solidFill>
                <a:srgbClr val="002060"/>
              </a:solidFill>
              <a:latin typeface="Arial" pitchFamily="34" charset="0"/>
              <a:cs typeface="Arial" pitchFamily="34" charset="0"/>
            </a:endParaRPr>
          </a:p>
        </p:txBody>
      </p:sp>
      <p:grpSp>
        <p:nvGrpSpPr>
          <p:cNvPr id="9" name="Gruppo 8"/>
          <p:cNvGrpSpPr/>
          <p:nvPr/>
        </p:nvGrpSpPr>
        <p:grpSpPr>
          <a:xfrm>
            <a:off x="5457485" y="1412776"/>
            <a:ext cx="3630072" cy="2883348"/>
            <a:chOff x="5457485" y="1912268"/>
            <a:chExt cx="3992698" cy="3171380"/>
          </a:xfrm>
        </p:grpSpPr>
        <p:grpSp>
          <p:nvGrpSpPr>
            <p:cNvPr id="10" name="Gruppo 9"/>
            <p:cNvGrpSpPr/>
            <p:nvPr/>
          </p:nvGrpSpPr>
          <p:grpSpPr>
            <a:xfrm>
              <a:off x="5868143" y="1912268"/>
              <a:ext cx="3171380" cy="3171380"/>
              <a:chOff x="5868144" y="1844824"/>
              <a:chExt cx="3171380" cy="3171380"/>
            </a:xfrm>
          </p:grpSpPr>
          <p:pic>
            <p:nvPicPr>
              <p:cNvPr id="12"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0800000">
                <a:off x="5868144" y="1844824"/>
                <a:ext cx="3171380" cy="3171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ttangolo 12"/>
              <p:cNvSpPr/>
              <p:nvPr/>
            </p:nvSpPr>
            <p:spPr>
              <a:xfrm>
                <a:off x="7105021" y="2749803"/>
                <a:ext cx="697627" cy="1938992"/>
              </a:xfrm>
              <a:prstGeom prst="rect">
                <a:avLst/>
              </a:prstGeom>
            </p:spPr>
            <p:txBody>
              <a:bodyPr wrap="none">
                <a:spAutoFit/>
              </a:bodyPr>
              <a:lstStyle/>
              <a:p>
                <a:r>
                  <a:rPr lang="en-US" sz="120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a:t>
                </a:r>
                <a:endParaRPr lang="en-GB" sz="120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1" name="Title 1"/>
            <p:cNvSpPr txBox="1">
              <a:spLocks/>
            </p:cNvSpPr>
            <p:nvPr/>
          </p:nvSpPr>
          <p:spPr>
            <a:xfrm rot="20643990">
              <a:off x="5457485" y="2672231"/>
              <a:ext cx="3992698" cy="1336956"/>
            </a:xfrm>
            <a:prstGeom prst="rect">
              <a:avLst/>
            </a:prstGeom>
          </p:spPr>
          <p:txBody>
            <a:bodyPr vert="horz" lIns="91440" tIns="45720" rIns="91440" bIns="45720" rtlCol="0" anchor="b" anchorCtr="0">
              <a:noAutofit/>
              <a:scene3d>
                <a:camera prst="orthographicFront"/>
                <a:lightRig rig="glow" dir="tl">
                  <a:rot lat="0" lon="0" rev="5400000"/>
                </a:lightRig>
              </a:scene3d>
              <a:sp3d contourW="12700">
                <a:bevelT w="25400" h="25400"/>
                <a:contourClr>
                  <a:schemeClr val="accent6">
                    <a:shade val="73000"/>
                  </a:schemeClr>
                </a:contourClr>
              </a:sp3d>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400" b="1" spc="600" dirty="0" smtClean="0">
                  <a:ln w="571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80000" dist="40000" dir="5040000" algn="tl">
                      <a:srgbClr val="000000">
                        <a:alpha val="30000"/>
                      </a:srgbClr>
                    </a:outerShdw>
                  </a:effectLst>
                  <a:latin typeface="Arial" pitchFamily="34" charset="0"/>
                  <a:cs typeface="Arial" pitchFamily="34" charset="0"/>
                </a:rPr>
                <a:t>DOULEUR</a:t>
              </a:r>
              <a:endParaRPr lang="en-US" sz="4400" b="1" spc="600" dirty="0">
                <a:ln w="571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80000" dist="40000" dir="5040000" algn="tl">
                    <a:srgbClr val="000000">
                      <a:alpha val="30000"/>
                    </a:srgbClr>
                  </a:outerShdw>
                </a:effectLst>
                <a:latin typeface="Arial" pitchFamily="34" charset="0"/>
                <a:cs typeface="Arial" pitchFamily="34" charset="0"/>
              </a:endParaRPr>
            </a:p>
          </p:txBody>
        </p:sp>
      </p:gr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51720" y="4077072"/>
            <a:ext cx="1782806" cy="2595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5" name="Connettore 1 14"/>
          <p:cNvCxnSpPr/>
          <p:nvPr/>
        </p:nvCxnSpPr>
        <p:spPr>
          <a:xfrm flipH="1">
            <a:off x="2014823" y="4666779"/>
            <a:ext cx="980952" cy="0"/>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sp>
        <p:nvSpPr>
          <p:cNvPr id="16" name="Ovale 15"/>
          <p:cNvSpPr/>
          <p:nvPr/>
        </p:nvSpPr>
        <p:spPr>
          <a:xfrm>
            <a:off x="2960517" y="4594779"/>
            <a:ext cx="144000" cy="1440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Rettangolo 18"/>
          <p:cNvSpPr/>
          <p:nvPr/>
        </p:nvSpPr>
        <p:spPr>
          <a:xfrm>
            <a:off x="107504" y="4438853"/>
            <a:ext cx="1965747" cy="646331"/>
          </a:xfrm>
          <a:prstGeom prst="rect">
            <a:avLst/>
          </a:prstGeom>
        </p:spPr>
        <p:txBody>
          <a:bodyPr wrap="square">
            <a:spAutoFit/>
          </a:bodyPr>
          <a:lstStyle/>
          <a:p>
            <a:pPr algn="just"/>
            <a:r>
              <a:rPr lang="en-US" b="1" dirty="0" smtClean="0">
                <a:solidFill>
                  <a:srgbClr val="002060"/>
                </a:solidFill>
                <a:latin typeface="Arial" pitchFamily="34" charset="0"/>
                <a:cs typeface="Arial" pitchFamily="34" charset="0"/>
              </a:rPr>
              <a:t>COXARTHROSE</a:t>
            </a:r>
          </a:p>
          <a:p>
            <a:pPr algn="just"/>
            <a:r>
              <a:rPr lang="en-US" b="1" dirty="0" smtClean="0">
                <a:solidFill>
                  <a:srgbClr val="002060"/>
                </a:solidFill>
                <a:latin typeface="Arial" pitchFamily="34" charset="0"/>
                <a:cs typeface="Arial" pitchFamily="34" charset="0"/>
              </a:rPr>
              <a:t>AVANCEE </a:t>
            </a:r>
            <a:endParaRPr lang="en-GB" dirty="0"/>
          </a:p>
        </p:txBody>
      </p:sp>
    </p:spTree>
    <p:extLst>
      <p:ext uri="{BB962C8B-B14F-4D97-AF65-F5344CB8AC3E}">
        <p14:creationId xmlns:p14="http://schemas.microsoft.com/office/powerpoint/2010/main" val="2876069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
          <p:cNvSpPr>
            <a:spLocks noChangeArrowheads="1"/>
          </p:cNvSpPr>
          <p:nvPr/>
        </p:nvSpPr>
        <p:spPr bwMode="auto">
          <a:xfrm>
            <a:off x="0" y="-459432"/>
            <a:ext cx="9144000" cy="1440160"/>
          </a:xfrm>
          <a:prstGeom prst="rect">
            <a:avLst/>
          </a:prstGeom>
          <a:noFill/>
          <a:ln w="9525">
            <a:noFill/>
            <a:miter lim="800000"/>
            <a:headEnd/>
            <a:tailEnd/>
          </a:ln>
        </p:spPr>
        <p:txBody>
          <a:bodyPr anchor="b"/>
          <a:lstStyle/>
          <a:p>
            <a:pPr algn="ctr" fontAlgn="base">
              <a:spcBef>
                <a:spcPct val="0"/>
              </a:spcBef>
              <a:spcAft>
                <a:spcPct val="0"/>
              </a:spcAft>
              <a:defRPr/>
            </a:pPr>
            <a:r>
              <a:rPr lang="fr-CH"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La Hanche et la Coxarthrose</a:t>
            </a:r>
            <a:endParaRPr lang="it-IT"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5127" name="Rectangle 7"/>
          <p:cNvSpPr>
            <a:spLocks noChangeArrowheads="1"/>
          </p:cNvSpPr>
          <p:nvPr/>
        </p:nvSpPr>
        <p:spPr bwMode="auto">
          <a:xfrm>
            <a:off x="0" y="1268760"/>
            <a:ext cx="9144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ctr" fontAlgn="base">
              <a:spcBef>
                <a:spcPct val="0"/>
              </a:spcBef>
              <a:spcAft>
                <a:spcPct val="0"/>
              </a:spcAft>
              <a:buClr>
                <a:schemeClr val="bg1">
                  <a:lumMod val="65000"/>
                </a:schemeClr>
              </a:buClr>
              <a:buSzPct val="110000"/>
            </a:pPr>
            <a:endParaRPr lang="it-IT" sz="2400" dirty="0">
              <a:solidFill>
                <a:srgbClr val="002060"/>
              </a:solidFill>
              <a:latin typeface="Arial" pitchFamily="34" charset="0"/>
              <a:cs typeface="Arial" pitchFamily="34" charset="0"/>
            </a:endParaRPr>
          </a:p>
        </p:txBody>
      </p:sp>
      <p:grpSp>
        <p:nvGrpSpPr>
          <p:cNvPr id="9" name="Gruppo 8"/>
          <p:cNvGrpSpPr/>
          <p:nvPr/>
        </p:nvGrpSpPr>
        <p:grpSpPr>
          <a:xfrm>
            <a:off x="27648" y="1700808"/>
            <a:ext cx="4472344" cy="2700000"/>
            <a:chOff x="27648" y="2762843"/>
            <a:chExt cx="4472344" cy="2700000"/>
          </a:xfrm>
        </p:grpSpPr>
        <p:pic>
          <p:nvPicPr>
            <p:cNvPr id="2050" name="Picture 2"/>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7648" y="2762843"/>
              <a:ext cx="2551815" cy="27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36955" y="2976818"/>
              <a:ext cx="1963037" cy="227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0" name="Gruppo 9"/>
          <p:cNvGrpSpPr/>
          <p:nvPr/>
        </p:nvGrpSpPr>
        <p:grpSpPr>
          <a:xfrm>
            <a:off x="5317930" y="1700808"/>
            <a:ext cx="3646558" cy="2700000"/>
            <a:chOff x="5317930" y="2762843"/>
            <a:chExt cx="3646558" cy="2700000"/>
          </a:xfrm>
        </p:grpSpPr>
        <p:pic>
          <p:nvPicPr>
            <p:cNvPr id="19" name="Picture 2"/>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317930" y="2762843"/>
              <a:ext cx="1775699" cy="27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046122" y="2976818"/>
              <a:ext cx="1918366" cy="227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5" name="Rettangolo 24"/>
          <p:cNvSpPr/>
          <p:nvPr/>
        </p:nvSpPr>
        <p:spPr>
          <a:xfrm>
            <a:off x="786432" y="4551511"/>
            <a:ext cx="2954776" cy="830997"/>
          </a:xfrm>
          <a:prstGeom prst="rect">
            <a:avLst/>
          </a:prstGeom>
        </p:spPr>
        <p:txBody>
          <a:bodyPr wrap="square">
            <a:spAutoFit/>
          </a:bodyPr>
          <a:lstStyle/>
          <a:p>
            <a:pPr algn="ctr"/>
            <a:r>
              <a:rPr lang="fr-CH" sz="2400" b="1" dirty="0" smtClean="0">
                <a:solidFill>
                  <a:srgbClr val="002060"/>
                </a:solidFill>
                <a:latin typeface="Arial" pitchFamily="34" charset="0"/>
                <a:cs typeface="Arial" pitchFamily="34" charset="0"/>
              </a:rPr>
              <a:t>Articulation saine de la hanche</a:t>
            </a:r>
            <a:endParaRPr lang="fr-CH" sz="2400" b="1" dirty="0">
              <a:solidFill>
                <a:srgbClr val="002060"/>
              </a:solidFill>
              <a:latin typeface="Arial" pitchFamily="34" charset="0"/>
              <a:cs typeface="Arial" pitchFamily="34" charset="0"/>
            </a:endParaRPr>
          </a:p>
        </p:txBody>
      </p:sp>
      <p:sp>
        <p:nvSpPr>
          <p:cNvPr id="26" name="Rettangolo 25"/>
          <p:cNvSpPr/>
          <p:nvPr/>
        </p:nvSpPr>
        <p:spPr>
          <a:xfrm>
            <a:off x="5665045" y="4551511"/>
            <a:ext cx="2952328" cy="830997"/>
          </a:xfrm>
          <a:prstGeom prst="rect">
            <a:avLst/>
          </a:prstGeom>
        </p:spPr>
        <p:txBody>
          <a:bodyPr wrap="square">
            <a:spAutoFit/>
          </a:bodyPr>
          <a:lstStyle/>
          <a:p>
            <a:pPr algn="ctr"/>
            <a:r>
              <a:rPr lang="fr-CH" sz="2400" b="1" dirty="0" smtClean="0">
                <a:solidFill>
                  <a:srgbClr val="002060"/>
                </a:solidFill>
                <a:latin typeface="Arial" pitchFamily="34" charset="0"/>
                <a:cs typeface="Arial" pitchFamily="34" charset="0"/>
              </a:rPr>
              <a:t>Coxarthrose de la hanche</a:t>
            </a:r>
            <a:endParaRPr lang="fr-CH"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64394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68"/>
            <a:ext cx="9144000" cy="967860"/>
          </a:xfrm>
        </p:spPr>
        <p:txBody>
          <a:bodyPr/>
          <a:lstStyle/>
          <a:p>
            <a:r>
              <a:rPr lang="fr-FR"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Les Symptômes de la Coxarthrose</a:t>
            </a:r>
            <a:endParaRPr lang="fr-FR"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539552" y="1052736"/>
            <a:ext cx="8042276" cy="4343400"/>
          </a:xfrm>
        </p:spPr>
        <p:txBody>
          <a:bodyPr>
            <a:normAutofit/>
          </a:bodyPr>
          <a:lstStyle/>
          <a:p>
            <a:endParaRPr lang="en-US" dirty="0" smtClean="0">
              <a:latin typeface="Arial" pitchFamily="34" charset="0"/>
              <a:cs typeface="Arial" pitchFamily="34" charset="0"/>
            </a:endParaRPr>
          </a:p>
          <a:p>
            <a:pPr>
              <a:buClr>
                <a:schemeClr val="bg1">
                  <a:lumMod val="65000"/>
                </a:schemeClr>
              </a:buClr>
              <a:buFont typeface="Arial" pitchFamily="34" charset="0"/>
              <a:buChar char="•"/>
            </a:pPr>
            <a:r>
              <a:rPr lang="fr-FR" dirty="0" smtClean="0">
                <a:solidFill>
                  <a:srgbClr val="0F3661"/>
                </a:solidFill>
                <a:latin typeface="Arial" pitchFamily="34" charset="0"/>
                <a:cs typeface="Arial" pitchFamily="34" charset="0"/>
              </a:rPr>
              <a:t>Douleur (le symptôme le plus commun)</a:t>
            </a:r>
          </a:p>
          <a:p>
            <a:pPr marL="0" indent="0">
              <a:buClr>
                <a:schemeClr val="bg1">
                  <a:lumMod val="65000"/>
                </a:schemeClr>
              </a:buClr>
              <a:buNone/>
            </a:pPr>
            <a:endParaRPr lang="fr-FR" sz="400" dirty="0" smtClean="0">
              <a:solidFill>
                <a:srgbClr val="0F3661"/>
              </a:solidFill>
              <a:latin typeface="Arial" pitchFamily="34" charset="0"/>
              <a:cs typeface="Arial" pitchFamily="34" charset="0"/>
            </a:endParaRPr>
          </a:p>
          <a:p>
            <a:pPr>
              <a:buClr>
                <a:schemeClr val="bg1">
                  <a:lumMod val="65000"/>
                </a:schemeClr>
              </a:buClr>
              <a:buFont typeface="Arial" pitchFamily="34" charset="0"/>
              <a:buChar char="•"/>
            </a:pPr>
            <a:r>
              <a:rPr lang="fr-FR" dirty="0" smtClean="0">
                <a:solidFill>
                  <a:srgbClr val="0F3661"/>
                </a:solidFill>
                <a:latin typeface="Arial" pitchFamily="34" charset="0"/>
                <a:cs typeface="Arial" pitchFamily="34" charset="0"/>
              </a:rPr>
              <a:t>Diminution de l’amplitude du mouvement</a:t>
            </a:r>
          </a:p>
          <a:p>
            <a:pPr>
              <a:buClr>
                <a:schemeClr val="bg1">
                  <a:lumMod val="65000"/>
                </a:schemeClr>
              </a:buClr>
              <a:buFont typeface="Arial" pitchFamily="34" charset="0"/>
              <a:buChar char="•"/>
            </a:pPr>
            <a:endParaRPr lang="fr-FR" sz="400" dirty="0" smtClean="0">
              <a:solidFill>
                <a:srgbClr val="0F3661"/>
              </a:solidFill>
              <a:latin typeface="Arial" pitchFamily="34" charset="0"/>
              <a:cs typeface="Arial" pitchFamily="34" charset="0"/>
            </a:endParaRPr>
          </a:p>
          <a:p>
            <a:pPr>
              <a:buClr>
                <a:schemeClr val="bg1">
                  <a:lumMod val="65000"/>
                </a:schemeClr>
              </a:buClr>
              <a:buFont typeface="Arial" pitchFamily="34" charset="0"/>
              <a:buChar char="•"/>
            </a:pPr>
            <a:r>
              <a:rPr lang="fr-FR" dirty="0" smtClean="0">
                <a:solidFill>
                  <a:srgbClr val="0F3661"/>
                </a:solidFill>
                <a:latin typeface="Arial" pitchFamily="34" charset="0"/>
                <a:cs typeface="Arial" pitchFamily="34" charset="0"/>
              </a:rPr>
              <a:t>Raideur articulaire</a:t>
            </a:r>
          </a:p>
          <a:p>
            <a:pPr marL="0" indent="0">
              <a:buClr>
                <a:schemeClr val="bg1">
                  <a:lumMod val="65000"/>
                </a:schemeClr>
              </a:buClr>
              <a:buNone/>
            </a:pPr>
            <a:endParaRPr lang="fr-FR" sz="400" dirty="0" smtClean="0">
              <a:solidFill>
                <a:srgbClr val="0F3661"/>
              </a:solidFill>
              <a:latin typeface="Arial" pitchFamily="34" charset="0"/>
              <a:cs typeface="Arial" pitchFamily="34" charset="0"/>
            </a:endParaRPr>
          </a:p>
          <a:p>
            <a:pPr>
              <a:buClr>
                <a:schemeClr val="bg1">
                  <a:lumMod val="65000"/>
                </a:schemeClr>
              </a:buClr>
              <a:buFont typeface="Arial" pitchFamily="34" charset="0"/>
              <a:buChar char="•"/>
            </a:pPr>
            <a:r>
              <a:rPr lang="fr-FR" dirty="0" smtClean="0">
                <a:solidFill>
                  <a:srgbClr val="0F3661"/>
                </a:solidFill>
                <a:latin typeface="Arial" pitchFamily="34" charset="0"/>
                <a:cs typeface="Arial" pitchFamily="34" charset="0"/>
              </a:rPr>
              <a:t>Inflammation articulaire</a:t>
            </a:r>
          </a:p>
          <a:p>
            <a:pPr marL="0" indent="0">
              <a:buNone/>
            </a:pPr>
            <a:endParaRPr lang="en-US" dirty="0" smtClean="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0272" y="2036092"/>
            <a:ext cx="2008287" cy="233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596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56228"/>
            <a:ext cx="8042276" cy="1336956"/>
          </a:xfrm>
        </p:spPr>
        <p:txBody>
          <a:bodyPr/>
          <a:lstStyle/>
          <a:p>
            <a:r>
              <a:rPr lang="fr-FR"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Les Causes de la Coxarthrose</a:t>
            </a:r>
            <a:endParaRPr lang="fr-FR"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539552" y="1340768"/>
            <a:ext cx="8042276" cy="4343400"/>
          </a:xfrm>
        </p:spPr>
        <p:txBody>
          <a:bodyPr>
            <a:normAutofit lnSpcReduction="10000"/>
          </a:bodyPr>
          <a:lstStyle/>
          <a:p>
            <a:pPr>
              <a:buClr>
                <a:schemeClr val="bg1">
                  <a:lumMod val="65000"/>
                </a:schemeClr>
              </a:buClr>
              <a:buFont typeface="Arial" pitchFamily="34" charset="0"/>
              <a:buChar char="•"/>
            </a:pPr>
            <a:r>
              <a:rPr lang="fr-FR" dirty="0" smtClean="0">
                <a:solidFill>
                  <a:srgbClr val="0F3661"/>
                </a:solidFill>
                <a:latin typeface="Arial" pitchFamily="34" charset="0"/>
                <a:cs typeface="Arial" pitchFamily="34" charset="0"/>
              </a:rPr>
              <a:t>Age</a:t>
            </a:r>
          </a:p>
          <a:p>
            <a:pPr marL="0" indent="0">
              <a:buClr>
                <a:schemeClr val="bg1">
                  <a:lumMod val="65000"/>
                </a:schemeClr>
              </a:buClr>
              <a:buNone/>
            </a:pPr>
            <a:endParaRPr lang="fr-FR" sz="400" dirty="0" smtClean="0">
              <a:solidFill>
                <a:srgbClr val="0F3661"/>
              </a:solidFill>
              <a:latin typeface="Arial" pitchFamily="34" charset="0"/>
              <a:cs typeface="Arial" pitchFamily="34" charset="0"/>
            </a:endParaRPr>
          </a:p>
          <a:p>
            <a:pPr>
              <a:buClr>
                <a:schemeClr val="bg1">
                  <a:lumMod val="65000"/>
                </a:schemeClr>
              </a:buClr>
              <a:buFont typeface="Arial" pitchFamily="34" charset="0"/>
              <a:buChar char="•"/>
            </a:pPr>
            <a:r>
              <a:rPr lang="fr-FR" dirty="0" smtClean="0">
                <a:solidFill>
                  <a:srgbClr val="0F3661"/>
                </a:solidFill>
                <a:latin typeface="Arial" pitchFamily="34" charset="0"/>
                <a:cs typeface="Arial" pitchFamily="34" charset="0"/>
              </a:rPr>
              <a:t>Obésité</a:t>
            </a:r>
          </a:p>
          <a:p>
            <a:pPr marL="0" indent="0">
              <a:buClr>
                <a:schemeClr val="bg1">
                  <a:lumMod val="65000"/>
                </a:schemeClr>
              </a:buClr>
              <a:buNone/>
            </a:pPr>
            <a:endParaRPr lang="fr-FR" sz="400" dirty="0" smtClean="0">
              <a:solidFill>
                <a:srgbClr val="0F3661"/>
              </a:solidFill>
              <a:latin typeface="Arial" pitchFamily="34" charset="0"/>
              <a:cs typeface="Arial" pitchFamily="34" charset="0"/>
            </a:endParaRPr>
          </a:p>
          <a:p>
            <a:pPr>
              <a:buClr>
                <a:schemeClr val="bg1">
                  <a:lumMod val="65000"/>
                </a:schemeClr>
              </a:buClr>
              <a:buFont typeface="Arial" pitchFamily="34" charset="0"/>
              <a:buChar char="•"/>
            </a:pPr>
            <a:r>
              <a:rPr lang="fr-FR" dirty="0" smtClean="0">
                <a:solidFill>
                  <a:srgbClr val="0F3661"/>
                </a:solidFill>
                <a:latin typeface="Arial" pitchFamily="34" charset="0"/>
                <a:cs typeface="Arial" pitchFamily="34" charset="0"/>
              </a:rPr>
              <a:t>Augmentation des charges, par rapport à l’activité de tous les jours</a:t>
            </a:r>
          </a:p>
          <a:p>
            <a:pPr marL="0" indent="0">
              <a:buClr>
                <a:schemeClr val="bg1">
                  <a:lumMod val="65000"/>
                </a:schemeClr>
              </a:buClr>
              <a:buNone/>
            </a:pPr>
            <a:endParaRPr lang="en-US" sz="400" dirty="0" smtClean="0">
              <a:solidFill>
                <a:srgbClr val="0F3661"/>
              </a:solidFill>
              <a:latin typeface="Arial" pitchFamily="34" charset="0"/>
              <a:cs typeface="Arial" pitchFamily="34" charset="0"/>
            </a:endParaRPr>
          </a:p>
          <a:p>
            <a:pPr>
              <a:buClr>
                <a:schemeClr val="bg1">
                  <a:lumMod val="65000"/>
                </a:schemeClr>
              </a:buClr>
              <a:buFont typeface="Arial" pitchFamily="34" charset="0"/>
              <a:buChar char="•"/>
            </a:pPr>
            <a:r>
              <a:rPr lang="en-US" dirty="0" smtClean="0">
                <a:solidFill>
                  <a:srgbClr val="0F3661"/>
                </a:solidFill>
                <a:latin typeface="Arial" pitchFamily="34" charset="0"/>
                <a:cs typeface="Arial" pitchFamily="34" charset="0"/>
              </a:rPr>
              <a:t>Traumatisme précédent</a:t>
            </a:r>
          </a:p>
          <a:p>
            <a:pPr marL="0" indent="0">
              <a:buClr>
                <a:schemeClr val="bg1">
                  <a:lumMod val="65000"/>
                </a:schemeClr>
              </a:buClr>
              <a:buNone/>
            </a:pPr>
            <a:endParaRPr lang="en-US" sz="400" dirty="0" smtClean="0">
              <a:solidFill>
                <a:srgbClr val="0F3661"/>
              </a:solidFill>
              <a:latin typeface="Arial" pitchFamily="34" charset="0"/>
              <a:cs typeface="Arial" pitchFamily="34" charset="0"/>
            </a:endParaRPr>
          </a:p>
          <a:p>
            <a:pPr>
              <a:buClr>
                <a:schemeClr val="bg1">
                  <a:lumMod val="65000"/>
                </a:schemeClr>
              </a:buClr>
              <a:buFont typeface="Arial" pitchFamily="34" charset="0"/>
              <a:buChar char="•"/>
            </a:pPr>
            <a:r>
              <a:rPr lang="fr-FR" dirty="0" smtClean="0">
                <a:solidFill>
                  <a:srgbClr val="0F3661"/>
                </a:solidFill>
                <a:latin typeface="Arial" pitchFamily="34" charset="0"/>
                <a:cs typeface="Arial" pitchFamily="34" charset="0"/>
              </a:rPr>
              <a:t>Défaut de l’articulation (déformation osseuse)</a:t>
            </a:r>
            <a:endParaRPr lang="fr-FR" dirty="0">
              <a:solidFill>
                <a:srgbClr val="0F3661"/>
              </a:solidFill>
              <a:latin typeface="Arial" pitchFamily="34" charset="0"/>
              <a:cs typeface="Arial" pitchFamily="34" charset="0"/>
            </a:endParaRPr>
          </a:p>
        </p:txBody>
      </p:sp>
    </p:spTree>
    <p:extLst>
      <p:ext uri="{BB962C8B-B14F-4D97-AF65-F5344CB8AC3E}">
        <p14:creationId xmlns:p14="http://schemas.microsoft.com/office/powerpoint/2010/main" val="880633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7504" y="263550"/>
            <a:ext cx="8928992" cy="1938992"/>
          </a:xfrm>
          <a:prstGeom prst="rect">
            <a:avLst/>
          </a:prstGeom>
        </p:spPr>
        <p:txBody>
          <a:bodyPr wrap="square">
            <a:spAutoFit/>
          </a:bodyPr>
          <a:lstStyle/>
          <a:p>
            <a:pPr algn="ctr"/>
            <a:r>
              <a:rPr lang="en-US" sz="40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TRAITEMENT NON CHIRURGICAL POUR L’ARTHROSE DE LA HANCHE</a:t>
            </a:r>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10888" y="1916832"/>
            <a:ext cx="4522223" cy="39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834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260648"/>
            <a:ext cx="8672674" cy="707886"/>
          </a:xfrm>
          <a:prstGeom prst="rect">
            <a:avLst/>
          </a:prstGeom>
        </p:spPr>
        <p:txBody>
          <a:bodyPr wrap="square">
            <a:spAutoFit/>
          </a:bodyPr>
          <a:lstStyle/>
          <a:p>
            <a:pPr lvl="1"/>
            <a:r>
              <a:rPr lang="fr-FR" sz="4000" b="1" dirty="0" smtClean="0">
                <a:solidFill>
                  <a:srgbClr val="002060"/>
                </a:solidFill>
                <a:effectLst>
                  <a:outerShdw blurRad="38100" dist="38100" dir="2700000" algn="tl">
                    <a:srgbClr val="000000">
                      <a:alpha val="43137"/>
                    </a:srgbClr>
                  </a:outerShdw>
                </a:effectLst>
                <a:latin typeface="Arial"/>
                <a:cs typeface="Arial"/>
              </a:rPr>
              <a:t>Exercice et un style de vie sain</a:t>
            </a:r>
            <a:endParaRPr lang="fr-FR" sz="4000" b="1" dirty="0">
              <a:solidFill>
                <a:srgbClr val="002060"/>
              </a:solidFill>
              <a:effectLst>
                <a:outerShdw blurRad="38100" dist="38100" dir="2700000" algn="tl">
                  <a:srgbClr val="000000">
                    <a:alpha val="43137"/>
                  </a:srgbClr>
                </a:outerShdw>
              </a:effectLst>
              <a:latin typeface="Arial"/>
              <a:cs typeface="Arial"/>
            </a:endParaRPr>
          </a:p>
        </p:txBody>
      </p:sp>
      <p:sp>
        <p:nvSpPr>
          <p:cNvPr id="6" name="Content Placeholder 2"/>
          <p:cNvSpPr>
            <a:spLocks noGrp="1"/>
          </p:cNvSpPr>
          <p:nvPr>
            <p:ph idx="1"/>
          </p:nvPr>
        </p:nvSpPr>
        <p:spPr>
          <a:xfrm>
            <a:off x="142760" y="2348880"/>
            <a:ext cx="8820472" cy="1584176"/>
          </a:xfrm>
        </p:spPr>
        <p:txBody>
          <a:bodyPr>
            <a:normAutofit/>
          </a:bodyPr>
          <a:lstStyle/>
          <a:p>
            <a:pPr lvl="1">
              <a:buClr>
                <a:schemeClr val="bg1">
                  <a:lumMod val="65000"/>
                </a:schemeClr>
              </a:buClr>
              <a:buFont typeface="Arial" pitchFamily="34" charset="0"/>
              <a:buChar char="•"/>
            </a:pPr>
            <a:r>
              <a:rPr lang="fr-CH" sz="2400" dirty="0" smtClean="0">
                <a:solidFill>
                  <a:srgbClr val="002060"/>
                </a:solidFill>
                <a:latin typeface="Arial"/>
                <a:cs typeface="Arial"/>
              </a:rPr>
              <a:t>Alimentation et contrôle du poids</a:t>
            </a:r>
          </a:p>
          <a:p>
            <a:pPr marL="349250" lvl="1" indent="0">
              <a:buClr>
                <a:schemeClr val="bg1">
                  <a:lumMod val="65000"/>
                </a:schemeClr>
              </a:buClr>
              <a:buNone/>
            </a:pPr>
            <a:endParaRPr lang="fr-CH" sz="400" dirty="0" smtClean="0">
              <a:solidFill>
                <a:srgbClr val="002060"/>
              </a:solidFill>
              <a:latin typeface="Arial"/>
              <a:cs typeface="Arial"/>
            </a:endParaRPr>
          </a:p>
          <a:p>
            <a:pPr lvl="1">
              <a:buClr>
                <a:schemeClr val="bg1">
                  <a:lumMod val="65000"/>
                </a:schemeClr>
              </a:buClr>
              <a:buFont typeface="Arial" pitchFamily="34" charset="0"/>
              <a:buChar char="•"/>
            </a:pPr>
            <a:r>
              <a:rPr lang="fr-FR" sz="2400" dirty="0" smtClean="0">
                <a:solidFill>
                  <a:srgbClr val="002060"/>
                </a:solidFill>
                <a:latin typeface="Arial"/>
                <a:cs typeface="Arial"/>
              </a:rPr>
              <a:t>Exercice physique adéquat au quotidien</a:t>
            </a:r>
            <a:endParaRPr lang="en-US" sz="2400" dirty="0" smtClean="0">
              <a:solidFill>
                <a:srgbClr val="002060"/>
              </a:solidFill>
              <a:latin typeface="Arial"/>
              <a:cs typeface="Arial"/>
            </a:endParaRPr>
          </a:p>
        </p:txBody>
      </p:sp>
      <p:sp>
        <p:nvSpPr>
          <p:cNvPr id="7" name="Rettangolo 6"/>
          <p:cNvSpPr/>
          <p:nvPr/>
        </p:nvSpPr>
        <p:spPr>
          <a:xfrm>
            <a:off x="251520" y="1196752"/>
            <a:ext cx="8672674" cy="830997"/>
          </a:xfrm>
          <a:prstGeom prst="rect">
            <a:avLst/>
          </a:prstGeom>
        </p:spPr>
        <p:txBody>
          <a:bodyPr wrap="square">
            <a:spAutoFit/>
          </a:bodyPr>
          <a:lstStyle/>
          <a:p>
            <a:pPr marL="0" lvl="1" algn="ctr"/>
            <a:r>
              <a:rPr lang="fr-FR" sz="2400" dirty="0" smtClean="0">
                <a:solidFill>
                  <a:srgbClr val="002060"/>
                </a:solidFill>
                <a:latin typeface="Arial"/>
                <a:cs typeface="Arial"/>
              </a:rPr>
              <a:t>Mener une vie saine vous aide à réduire la douleur causée par l’arthrose</a:t>
            </a:r>
            <a:endParaRPr lang="fr-FR" sz="2400" dirty="0">
              <a:solidFill>
                <a:srgbClr val="002060"/>
              </a:solidFill>
              <a:latin typeface="Arial"/>
              <a:cs typeface="Arial"/>
            </a:endParaRPr>
          </a:p>
        </p:txBody>
      </p:sp>
      <p:pic>
        <p:nvPicPr>
          <p:cNvPr id="717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3933056"/>
            <a:ext cx="2982783" cy="19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08924" y="3933056"/>
            <a:ext cx="1356607" cy="19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40152" y="3933056"/>
            <a:ext cx="2984042" cy="19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29201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1582</TotalTime>
  <Words>1111</Words>
  <Application>Microsoft Office PowerPoint</Application>
  <PresentationFormat>Affichage à l'écran (4:3)</PresentationFormat>
  <Paragraphs>197</Paragraphs>
  <Slides>27</Slides>
  <Notes>23</Notes>
  <HiddenSlides>3</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News Gothic MT</vt:lpstr>
      <vt:lpstr>Wingdings</vt:lpstr>
      <vt:lpstr>Wingdings 2</vt:lpstr>
      <vt:lpstr>Breeze</vt:lpstr>
      <vt:lpstr>Innovation dans  l’arthroplastie de la hanche:  La Voie Antérieure  Mini-Invasive</vt:lpstr>
      <vt:lpstr> La Hanche</vt:lpstr>
      <vt:lpstr> Anatomie de la Hanche</vt:lpstr>
      <vt:lpstr>Qu’est ce que la coxarthrose?</vt:lpstr>
      <vt:lpstr>Présentation PowerPoint</vt:lpstr>
      <vt:lpstr>Les Symptômes de la Coxarthrose</vt:lpstr>
      <vt:lpstr>Les Causes de la Coxarthrose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Remplacement de la Hanche</vt:lpstr>
      <vt:lpstr>Présentation PowerPoint</vt:lpstr>
      <vt:lpstr>L’Approche Chirurgicale</vt:lpstr>
      <vt:lpstr>Procédure Conventionnelle</vt:lpstr>
      <vt:lpstr>La Voie d’Abord AMIS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Camesasca</dc:creator>
  <cp:lastModifiedBy>Cabinet Docteur DIDELOT</cp:lastModifiedBy>
  <cp:revision>149</cp:revision>
  <cp:lastPrinted>2012-02-06T11:43:54Z</cp:lastPrinted>
  <dcterms:created xsi:type="dcterms:W3CDTF">2011-09-19T12:11:13Z</dcterms:created>
  <dcterms:modified xsi:type="dcterms:W3CDTF">2016-04-03T10:29:01Z</dcterms:modified>
</cp:coreProperties>
</file>